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notesMasterIdLst>
    <p:notesMasterId r:id="rId47"/>
  </p:notesMasterIdLst>
  <p:sldIdLst>
    <p:sldId id="256" r:id="rId2"/>
    <p:sldId id="272" r:id="rId3"/>
    <p:sldId id="279" r:id="rId4"/>
    <p:sldId id="280" r:id="rId5"/>
    <p:sldId id="281" r:id="rId6"/>
    <p:sldId id="282" r:id="rId7"/>
    <p:sldId id="257" r:id="rId8"/>
    <p:sldId id="301" r:id="rId9"/>
    <p:sldId id="275" r:id="rId10"/>
    <p:sldId id="278" r:id="rId11"/>
    <p:sldId id="276" r:id="rId12"/>
    <p:sldId id="258" r:id="rId13"/>
    <p:sldId id="259" r:id="rId14"/>
    <p:sldId id="260" r:id="rId15"/>
    <p:sldId id="294" r:id="rId16"/>
    <p:sldId id="295" r:id="rId17"/>
    <p:sldId id="296" r:id="rId18"/>
    <p:sldId id="261" r:id="rId19"/>
    <p:sldId id="262" r:id="rId20"/>
    <p:sldId id="303" r:id="rId21"/>
    <p:sldId id="264" r:id="rId22"/>
    <p:sldId id="265" r:id="rId23"/>
    <p:sldId id="299" r:id="rId24"/>
    <p:sldId id="304" r:id="rId25"/>
    <p:sldId id="309" r:id="rId26"/>
    <p:sldId id="266" r:id="rId27"/>
    <p:sldId id="308" r:id="rId28"/>
    <p:sldId id="307" r:id="rId29"/>
    <p:sldId id="305" r:id="rId30"/>
    <p:sldId id="267" r:id="rId31"/>
    <p:sldId id="300" r:id="rId32"/>
    <p:sldId id="268" r:id="rId33"/>
    <p:sldId id="269" r:id="rId34"/>
    <p:sldId id="270" r:id="rId35"/>
    <p:sldId id="271" r:id="rId36"/>
    <p:sldId id="291" r:id="rId37"/>
    <p:sldId id="297" r:id="rId38"/>
    <p:sldId id="298" r:id="rId39"/>
    <p:sldId id="306" r:id="rId40"/>
    <p:sldId id="292" r:id="rId41"/>
    <p:sldId id="290" r:id="rId42"/>
    <p:sldId id="273" r:id="rId43"/>
    <p:sldId id="302" r:id="rId44"/>
    <p:sldId id="277" r:id="rId45"/>
    <p:sldId id="274"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5E61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5" autoAdjust="0"/>
    <p:restoredTop sz="88561" autoAdjust="0"/>
  </p:normalViewPr>
  <p:slideViewPr>
    <p:cSldViewPr snapToGrid="0">
      <p:cViewPr varScale="1">
        <p:scale>
          <a:sx n="64" d="100"/>
          <a:sy n="64" d="100"/>
        </p:scale>
        <p:origin x="156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jpeg>
</file>

<file path=ppt/media/image10.jpeg>
</file>

<file path=ppt/media/image11.png>
</file>

<file path=ppt/media/image12.png>
</file>

<file path=ppt/media/image13.jpg>
</file>

<file path=ppt/media/image14.jpg>
</file>

<file path=ppt/media/image15.jpeg>
</file>

<file path=ppt/media/image16.png>
</file>

<file path=ppt/media/image17.png>
</file>

<file path=ppt/media/image18.jpg>
</file>

<file path=ppt/media/image19.jpg>
</file>

<file path=ppt/media/image2.jpeg>
</file>

<file path=ppt/media/image20.jpg>
</file>

<file path=ppt/media/image21.jp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jpg>
</file>

<file path=ppt/media/image31.png>
</file>

<file path=ppt/media/image32.jpg>
</file>

<file path=ppt/media/image33.png>
</file>

<file path=ppt/media/image34.png>
</file>

<file path=ppt/media/image35.jpg>
</file>

<file path=ppt/media/image36.jp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png>
</file>

<file path=ppt/media/image50.jpg>
</file>

<file path=ppt/media/image51.jpg>
</file>

<file path=ppt/media/image52.png>
</file>

<file path=ppt/media/image53.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07FE94-CB29-48F9-BEA6-D2B9699F348F}" type="datetimeFigureOut">
              <a:rPr lang="en-MY" smtClean="0"/>
              <a:t>29/5/2017</a:t>
            </a:fld>
            <a:endParaRPr lang="en-MY"/>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4D4AB0-7EDC-4A8F-8B0D-B3C43F28FA5D}" type="slidenum">
              <a:rPr lang="en-MY" smtClean="0"/>
              <a:t>‹#›</a:t>
            </a:fld>
            <a:endParaRPr lang="en-MY"/>
          </a:p>
        </p:txBody>
      </p:sp>
    </p:spTree>
    <p:extLst>
      <p:ext uri="{BB962C8B-B14F-4D97-AF65-F5344CB8AC3E}">
        <p14:creationId xmlns:p14="http://schemas.microsoft.com/office/powerpoint/2010/main" val="2899510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err="1"/>
              <a:t>Pls</a:t>
            </a:r>
            <a:r>
              <a:rPr lang="en-MY" dirty="0"/>
              <a:t> fill in this page thank you very much</a:t>
            </a:r>
          </a:p>
        </p:txBody>
      </p:sp>
      <p:sp>
        <p:nvSpPr>
          <p:cNvPr id="4" name="Slide Number Placeholder 3"/>
          <p:cNvSpPr>
            <a:spLocks noGrp="1"/>
          </p:cNvSpPr>
          <p:nvPr>
            <p:ph type="sldNum" sz="quarter" idx="10"/>
          </p:nvPr>
        </p:nvSpPr>
        <p:spPr/>
        <p:txBody>
          <a:bodyPr/>
          <a:lstStyle/>
          <a:p>
            <a:fld id="{B94D4AB0-7EDC-4A8F-8B0D-B3C43F28FA5D}" type="slidenum">
              <a:rPr lang="en-MY" smtClean="0"/>
              <a:t>8</a:t>
            </a:fld>
            <a:endParaRPr lang="en-MY"/>
          </a:p>
        </p:txBody>
      </p:sp>
    </p:spTree>
    <p:extLst>
      <p:ext uri="{BB962C8B-B14F-4D97-AF65-F5344CB8AC3E}">
        <p14:creationId xmlns:p14="http://schemas.microsoft.com/office/powerpoint/2010/main" val="26272058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28</a:t>
            </a:fld>
            <a:endParaRPr lang="en-MY"/>
          </a:p>
        </p:txBody>
      </p:sp>
    </p:spTree>
    <p:extLst>
      <p:ext uri="{BB962C8B-B14F-4D97-AF65-F5344CB8AC3E}">
        <p14:creationId xmlns:p14="http://schemas.microsoft.com/office/powerpoint/2010/main" val="9053507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29</a:t>
            </a:fld>
            <a:endParaRPr lang="en-MY"/>
          </a:p>
        </p:txBody>
      </p:sp>
    </p:spTree>
    <p:extLst>
      <p:ext uri="{BB962C8B-B14F-4D97-AF65-F5344CB8AC3E}">
        <p14:creationId xmlns:p14="http://schemas.microsoft.com/office/powerpoint/2010/main" val="23262625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Bluetooth mesh, puck to puck, </a:t>
            </a:r>
            <a:r>
              <a:rPr lang="en-MY" dirty="0" err="1"/>
              <a:t>tx</a:t>
            </a:r>
            <a:r>
              <a:rPr lang="en-MY" dirty="0"/>
              <a:t> power, rate, firmware update</a:t>
            </a:r>
          </a:p>
        </p:txBody>
      </p:sp>
      <p:sp>
        <p:nvSpPr>
          <p:cNvPr id="4" name="Slide Number Placeholder 3"/>
          <p:cNvSpPr>
            <a:spLocks noGrp="1"/>
          </p:cNvSpPr>
          <p:nvPr>
            <p:ph type="sldNum" sz="quarter" idx="10"/>
          </p:nvPr>
        </p:nvSpPr>
        <p:spPr/>
        <p:txBody>
          <a:bodyPr/>
          <a:lstStyle/>
          <a:p>
            <a:fld id="{B94D4AB0-7EDC-4A8F-8B0D-B3C43F28FA5D}" type="slidenum">
              <a:rPr lang="en-MY" smtClean="0"/>
              <a:t>35</a:t>
            </a:fld>
            <a:endParaRPr lang="en-MY"/>
          </a:p>
        </p:txBody>
      </p:sp>
    </p:spTree>
    <p:extLst>
      <p:ext uri="{BB962C8B-B14F-4D97-AF65-F5344CB8AC3E}">
        <p14:creationId xmlns:p14="http://schemas.microsoft.com/office/powerpoint/2010/main" val="961249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39</a:t>
            </a:fld>
            <a:endParaRPr lang="en-MY"/>
          </a:p>
        </p:txBody>
      </p:sp>
    </p:spTree>
    <p:extLst>
      <p:ext uri="{BB962C8B-B14F-4D97-AF65-F5344CB8AC3E}">
        <p14:creationId xmlns:p14="http://schemas.microsoft.com/office/powerpoint/2010/main" val="2941397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14</a:t>
            </a:fld>
            <a:endParaRPr lang="en-MY"/>
          </a:p>
        </p:txBody>
      </p:sp>
    </p:spTree>
    <p:extLst>
      <p:ext uri="{BB962C8B-B14F-4D97-AF65-F5344CB8AC3E}">
        <p14:creationId xmlns:p14="http://schemas.microsoft.com/office/powerpoint/2010/main" val="1942628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15</a:t>
            </a:fld>
            <a:endParaRPr lang="en-MY"/>
          </a:p>
        </p:txBody>
      </p:sp>
    </p:spTree>
    <p:extLst>
      <p:ext uri="{BB962C8B-B14F-4D97-AF65-F5344CB8AC3E}">
        <p14:creationId xmlns:p14="http://schemas.microsoft.com/office/powerpoint/2010/main" val="2108994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16</a:t>
            </a:fld>
            <a:endParaRPr lang="en-MY"/>
          </a:p>
        </p:txBody>
      </p:sp>
    </p:spTree>
    <p:extLst>
      <p:ext uri="{BB962C8B-B14F-4D97-AF65-F5344CB8AC3E}">
        <p14:creationId xmlns:p14="http://schemas.microsoft.com/office/powerpoint/2010/main" val="3530564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17</a:t>
            </a:fld>
            <a:endParaRPr lang="en-MY"/>
          </a:p>
        </p:txBody>
      </p:sp>
    </p:spTree>
    <p:extLst>
      <p:ext uri="{BB962C8B-B14F-4D97-AF65-F5344CB8AC3E}">
        <p14:creationId xmlns:p14="http://schemas.microsoft.com/office/powerpoint/2010/main" val="40558979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20</a:t>
            </a:fld>
            <a:endParaRPr lang="en-MY"/>
          </a:p>
        </p:txBody>
      </p:sp>
    </p:spTree>
    <p:extLst>
      <p:ext uri="{BB962C8B-B14F-4D97-AF65-F5344CB8AC3E}">
        <p14:creationId xmlns:p14="http://schemas.microsoft.com/office/powerpoint/2010/main" val="96080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24</a:t>
            </a:fld>
            <a:endParaRPr lang="en-MY"/>
          </a:p>
        </p:txBody>
      </p:sp>
    </p:spTree>
    <p:extLst>
      <p:ext uri="{BB962C8B-B14F-4D97-AF65-F5344CB8AC3E}">
        <p14:creationId xmlns:p14="http://schemas.microsoft.com/office/powerpoint/2010/main" val="38893147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25</a:t>
            </a:fld>
            <a:endParaRPr lang="en-MY"/>
          </a:p>
        </p:txBody>
      </p:sp>
    </p:spTree>
    <p:extLst>
      <p:ext uri="{BB962C8B-B14F-4D97-AF65-F5344CB8AC3E}">
        <p14:creationId xmlns:p14="http://schemas.microsoft.com/office/powerpoint/2010/main" val="17094411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+how the sensors work, no need emphasize the use cases</a:t>
            </a:r>
          </a:p>
        </p:txBody>
      </p:sp>
      <p:sp>
        <p:nvSpPr>
          <p:cNvPr id="4" name="Slide Number Placeholder 3"/>
          <p:cNvSpPr>
            <a:spLocks noGrp="1"/>
          </p:cNvSpPr>
          <p:nvPr>
            <p:ph type="sldNum" sz="quarter" idx="10"/>
          </p:nvPr>
        </p:nvSpPr>
        <p:spPr/>
        <p:txBody>
          <a:bodyPr/>
          <a:lstStyle/>
          <a:p>
            <a:fld id="{B94D4AB0-7EDC-4A8F-8B0D-B3C43F28FA5D}" type="slidenum">
              <a:rPr lang="en-MY" smtClean="0"/>
              <a:t>27</a:t>
            </a:fld>
            <a:endParaRPr lang="en-MY"/>
          </a:p>
        </p:txBody>
      </p:sp>
    </p:spTree>
    <p:extLst>
      <p:ext uri="{BB962C8B-B14F-4D97-AF65-F5344CB8AC3E}">
        <p14:creationId xmlns:p14="http://schemas.microsoft.com/office/powerpoint/2010/main" val="3339958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MY"/>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MY"/>
          </a:p>
        </p:txBody>
      </p:sp>
      <p:sp>
        <p:nvSpPr>
          <p:cNvPr id="4" name="Date Placeholder 3"/>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4682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MY"/>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41445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MY"/>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50539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MY"/>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52669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MY"/>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87324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MY"/>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13126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MY"/>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4756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MY"/>
          </a:p>
        </p:txBody>
      </p:sp>
      <p:sp>
        <p:nvSpPr>
          <p:cNvPr id="3" name="Date Placeholder 2"/>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633418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91877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MY"/>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18957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MY"/>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MY"/>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892454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48A87A34-81AB-432B-8DAE-1953F412C126}" type="datetimeFigureOut">
              <a:rPr lang="en-US" smtClean="0"/>
              <a:pPr/>
              <a:t>5/29/2017</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54881706"/>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alibaba.com/product-detail/Module-Bluetooth-4-2-NORDIC-NRF52832_60594820230.html?spm=a2700.7724838.0.0.Gfk9YD" TargetMode="External"/><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www.alibaba.com/product-detail/Motion-sensor-nRF52832-beacon-ble_60410946591.html?spm=a2700.7724838.0.0.Gfk9YD&amp;s=p"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jp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8.jp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hyperlink" Target="https://www.espruino.com/Reference#l_NRF_setAdvertising"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35.jpg"/><Relationship Id="rId3" Type="http://schemas.openxmlformats.org/officeDocument/2006/relationships/image" Target="../media/image2.jpeg"/><Relationship Id="rId7" Type="http://schemas.openxmlformats.org/officeDocument/2006/relationships/image" Target="../media/image3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jpg"/><Relationship Id="rId4" Type="http://schemas.openxmlformats.org/officeDocument/2006/relationships/image" Target="../media/image31.png"/><Relationship Id="rId9" Type="http://schemas.openxmlformats.org/officeDocument/2006/relationships/image" Target="../media/image36.jpg"/></Relationships>
</file>

<file path=ppt/slides/_rels/slide28.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www.espruino.com/ide/" TargetMode="External"/><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3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hyperlink" Target="https://www.espruino.com/Puck.js"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53.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kickstarter.com/projects/gfw/puckjs-the-ground-breaking-bluetooth-beacon" TargetMode="External"/><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descr="Powerpoint Template Design-03.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520147" y="936832"/>
            <a:ext cx="5310809" cy="2387600"/>
          </a:xfrm>
        </p:spPr>
        <p:txBody>
          <a:bodyPr>
            <a:normAutofit/>
          </a:bodyPr>
          <a:lstStyle/>
          <a:p>
            <a:pPr algn="l"/>
            <a:r>
              <a:rPr lang="en-MY" sz="6000" dirty="0" err="1"/>
              <a:t>IoT</a:t>
            </a:r>
            <a:r>
              <a:rPr lang="en-MY" sz="6000" dirty="0"/>
              <a:t> &amp; Puck.js Training Course</a:t>
            </a:r>
          </a:p>
        </p:txBody>
      </p:sp>
      <p:sp>
        <p:nvSpPr>
          <p:cNvPr id="3" name="Subtitle 2"/>
          <p:cNvSpPr>
            <a:spLocks noGrp="1"/>
          </p:cNvSpPr>
          <p:nvPr>
            <p:ph type="subTitle" idx="1"/>
          </p:nvPr>
        </p:nvSpPr>
        <p:spPr>
          <a:xfrm>
            <a:off x="5781260" y="5724938"/>
            <a:ext cx="3203714" cy="606287"/>
          </a:xfrm>
        </p:spPr>
        <p:txBody>
          <a:bodyPr/>
          <a:lstStyle/>
          <a:p>
            <a:r>
              <a:rPr lang="en-MY" dirty="0"/>
              <a:t>Tee Ting Yi | NTU | May 2017</a:t>
            </a:r>
          </a:p>
        </p:txBody>
      </p:sp>
    </p:spTree>
    <p:extLst>
      <p:ext uri="{BB962C8B-B14F-4D97-AF65-F5344CB8AC3E}">
        <p14:creationId xmlns:p14="http://schemas.microsoft.com/office/powerpoint/2010/main" val="1195487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Content Placeholder 2"/>
          <p:cNvSpPr txBox="1">
            <a:spLocks/>
          </p:cNvSpPr>
          <p:nvPr/>
        </p:nvSpPr>
        <p:spPr>
          <a:xfrm>
            <a:off x="575641" y="1255781"/>
            <a:ext cx="8157542" cy="40185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Components could be bought cheaply if we are manufacturing in-house</a:t>
            </a:r>
          </a:p>
          <a:p>
            <a:r>
              <a:rPr lang="en-US" dirty="0"/>
              <a:t>Nordic nRF52832 module: US$0.1-0.2 (Alibaba)</a:t>
            </a:r>
          </a:p>
          <a:p>
            <a:pPr lvl="1"/>
            <a:r>
              <a:rPr lang="en-US" sz="1400" dirty="0">
                <a:hlinkClick r:id="rId3"/>
              </a:rPr>
              <a:t>http://www.alibaba.com/product-detail/Module-Bluetooth-4-2-NORDIC-NRF52832_60594820230.html?spm=a2700.7724838.0.0.Gfk9YD</a:t>
            </a:r>
            <a:endParaRPr lang="en-US" sz="1400" dirty="0"/>
          </a:p>
          <a:p>
            <a:r>
              <a:rPr lang="en-US" dirty="0"/>
              <a:t>Nordic nRF52832 beacon: US$1-10 (Alibaba)</a:t>
            </a:r>
          </a:p>
          <a:p>
            <a:pPr lvl="1"/>
            <a:r>
              <a:rPr lang="en-US" sz="1400" dirty="0">
                <a:hlinkClick r:id="rId4"/>
              </a:rPr>
              <a:t>https://www.alibaba.com/product-detail/Motion-sensor-nRF52832-beacon-ble_60410946591.html?spm=a2700.7724838.0.0.Gfk9YD&amp;s=p</a:t>
            </a:r>
            <a:r>
              <a:rPr lang="en-US" sz="1400" dirty="0"/>
              <a:t> </a:t>
            </a:r>
          </a:p>
          <a:p>
            <a:pPr lvl="1"/>
            <a:endParaRPr lang="en-US" sz="1400" dirty="0"/>
          </a:p>
          <a:p>
            <a:pPr lvl="1"/>
            <a:endParaRPr lang="en-US" sz="1400" dirty="0"/>
          </a:p>
          <a:p>
            <a:pPr lvl="1"/>
            <a:endParaRPr lang="en-US" sz="1400" dirty="0"/>
          </a:p>
        </p:txBody>
      </p:sp>
      <p:sp>
        <p:nvSpPr>
          <p:cNvPr id="12" name="Title 1"/>
          <p:cNvSpPr>
            <a:spLocks noGrp="1"/>
          </p:cNvSpPr>
          <p:nvPr>
            <p:ph type="title"/>
          </p:nvPr>
        </p:nvSpPr>
        <p:spPr>
          <a:xfrm>
            <a:off x="856060" y="393231"/>
            <a:ext cx="7429499" cy="600682"/>
          </a:xfrm>
        </p:spPr>
        <p:txBody>
          <a:bodyPr>
            <a:noAutofit/>
          </a:bodyPr>
          <a:lstStyle/>
          <a:p>
            <a:pPr algn="ctr"/>
            <a:r>
              <a:rPr lang="en-MY" sz="4000" dirty="0"/>
              <a:t>Cost – Other </a:t>
            </a:r>
            <a:r>
              <a:rPr lang="en-MY" sz="4000" dirty="0" err="1"/>
              <a:t>IoT</a:t>
            </a:r>
            <a:r>
              <a:rPr lang="en-MY" sz="4000" dirty="0"/>
              <a:t> beacons</a:t>
            </a:r>
          </a:p>
        </p:txBody>
      </p:sp>
      <p:sp>
        <p:nvSpPr>
          <p:cNvPr id="13" name="Content Placeholder 2"/>
          <p:cNvSpPr txBox="1">
            <a:spLocks/>
          </p:cNvSpPr>
          <p:nvPr/>
        </p:nvSpPr>
        <p:spPr>
          <a:xfrm>
            <a:off x="5591589" y="1524000"/>
            <a:ext cx="3115089" cy="30295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p:txBody>
      </p:sp>
      <p:sp>
        <p:nvSpPr>
          <p:cNvPr id="15" name="Content Placeholder 2"/>
          <p:cNvSpPr txBox="1">
            <a:spLocks/>
          </p:cNvSpPr>
          <p:nvPr/>
        </p:nvSpPr>
        <p:spPr>
          <a:xfrm>
            <a:off x="158197" y="5632174"/>
            <a:ext cx="5884794" cy="8216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a:p>
            <a:endParaRPr lang="en-US" sz="2000" dirty="0"/>
          </a:p>
        </p:txBody>
      </p:sp>
      <p:pic>
        <p:nvPicPr>
          <p:cNvPr id="2" name="Picture 1"/>
          <p:cNvPicPr>
            <a:picLocks noChangeAspect="1"/>
          </p:cNvPicPr>
          <p:nvPr/>
        </p:nvPicPr>
        <p:blipFill rotWithShape="1">
          <a:blip r:embed="rId5"/>
          <a:srcRect l="3935" t="10089" r="25738" b="4090"/>
          <a:stretch/>
        </p:blipFill>
        <p:spPr>
          <a:xfrm>
            <a:off x="887531" y="4123020"/>
            <a:ext cx="3839745" cy="2497178"/>
          </a:xfrm>
          <a:prstGeom prst="rect">
            <a:avLst/>
          </a:prstGeom>
        </p:spPr>
      </p:pic>
    </p:spTree>
    <p:extLst>
      <p:ext uri="{BB962C8B-B14F-4D97-AF65-F5344CB8AC3E}">
        <p14:creationId xmlns:p14="http://schemas.microsoft.com/office/powerpoint/2010/main" val="940067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Content Placeholder 2"/>
          <p:cNvSpPr txBox="1">
            <a:spLocks/>
          </p:cNvSpPr>
          <p:nvPr/>
        </p:nvSpPr>
        <p:spPr>
          <a:xfrm>
            <a:off x="575641" y="1417983"/>
            <a:ext cx="4102376" cy="41891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MAG3110 Magnetometer</a:t>
            </a:r>
          </a:p>
          <a:p>
            <a:r>
              <a:rPr lang="en-US" dirty="0"/>
              <a:t>Infrared Transmitter</a:t>
            </a:r>
          </a:p>
          <a:p>
            <a:r>
              <a:rPr lang="en-US" dirty="0"/>
              <a:t>Thermometer</a:t>
            </a:r>
          </a:p>
          <a:p>
            <a:r>
              <a:rPr lang="en-US" dirty="0"/>
              <a:t>Light sensor</a:t>
            </a:r>
          </a:p>
          <a:p>
            <a:r>
              <a:rPr lang="en-US" dirty="0"/>
              <a:t>Battery level sensor</a:t>
            </a:r>
          </a:p>
          <a:p>
            <a:r>
              <a:rPr lang="en-US" dirty="0"/>
              <a:t>Capacitive sensing pin</a:t>
            </a:r>
          </a:p>
          <a:p>
            <a:r>
              <a:rPr lang="en-US" dirty="0"/>
              <a:t>NFC tag</a:t>
            </a:r>
          </a:p>
        </p:txBody>
      </p:sp>
      <p:sp>
        <p:nvSpPr>
          <p:cNvPr id="12" name="Title 1"/>
          <p:cNvSpPr>
            <a:spLocks noGrp="1"/>
          </p:cNvSpPr>
          <p:nvPr>
            <p:ph type="title"/>
          </p:nvPr>
        </p:nvSpPr>
        <p:spPr>
          <a:xfrm>
            <a:off x="856060" y="393231"/>
            <a:ext cx="7429499" cy="600682"/>
          </a:xfrm>
        </p:spPr>
        <p:txBody>
          <a:bodyPr>
            <a:noAutofit/>
          </a:bodyPr>
          <a:lstStyle/>
          <a:p>
            <a:pPr algn="ctr"/>
            <a:r>
              <a:rPr lang="en-MY" sz="4000" dirty="0"/>
              <a:t>Sensors</a:t>
            </a:r>
          </a:p>
        </p:txBody>
      </p:sp>
      <p:sp>
        <p:nvSpPr>
          <p:cNvPr id="13" name="Content Placeholder 2"/>
          <p:cNvSpPr txBox="1">
            <a:spLocks/>
          </p:cNvSpPr>
          <p:nvPr/>
        </p:nvSpPr>
        <p:spPr>
          <a:xfrm>
            <a:off x="5591589" y="1524000"/>
            <a:ext cx="3115089" cy="30295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p:txBody>
      </p:sp>
      <p:pic>
        <p:nvPicPr>
          <p:cNvPr id="14" name="Picture 2" descr="mage result for puck.js sensor"/>
          <p:cNvPicPr>
            <a:picLocks noChangeAspect="1" noChangeArrowheads="1"/>
          </p:cNvPicPr>
          <p:nvPr/>
        </p:nvPicPr>
        <p:blipFill rotWithShape="1">
          <a:blip r:embed="rId3">
            <a:extLst>
              <a:ext uri="{28A0092B-C50C-407E-A947-70E740481C1C}">
                <a14:useLocalDpi xmlns:a14="http://schemas.microsoft.com/office/drawing/2010/main" val="0"/>
              </a:ext>
            </a:extLst>
          </a:blip>
          <a:srcRect l="21015" t="5958" r="21545"/>
          <a:stretch/>
        </p:blipFill>
        <p:spPr bwMode="auto">
          <a:xfrm>
            <a:off x="4827768" y="1690689"/>
            <a:ext cx="3687582" cy="4021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5567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2"/>
          <p:cNvSpPr>
            <a:spLocks noGrp="1"/>
          </p:cNvSpPr>
          <p:nvPr>
            <p:ph sz="half" idx="1"/>
          </p:nvPr>
        </p:nvSpPr>
        <p:spPr>
          <a:xfrm>
            <a:off x="498251" y="5382883"/>
            <a:ext cx="3146097" cy="1031169"/>
          </a:xfrm>
        </p:spPr>
        <p:txBody>
          <a:bodyPr>
            <a:noAutofit/>
          </a:bodyPr>
          <a:lstStyle/>
          <a:p>
            <a:pPr marL="0" indent="0">
              <a:buNone/>
            </a:pPr>
            <a:r>
              <a:rPr lang="en-MY" sz="2600" dirty="0"/>
              <a:t>2. Begin programming!</a:t>
            </a:r>
          </a:p>
        </p:txBody>
      </p:sp>
      <p:sp>
        <p:nvSpPr>
          <p:cNvPr id="9" name="Content Placeholder 2"/>
          <p:cNvSpPr>
            <a:spLocks noGrp="1"/>
          </p:cNvSpPr>
          <p:nvPr>
            <p:ph sz="half" idx="2"/>
          </p:nvPr>
        </p:nvSpPr>
        <p:spPr>
          <a:xfrm>
            <a:off x="6587625" y="1152939"/>
            <a:ext cx="2159560" cy="2093844"/>
          </a:xfrm>
        </p:spPr>
        <p:txBody>
          <a:bodyPr>
            <a:noAutofit/>
          </a:bodyPr>
          <a:lstStyle/>
          <a:p>
            <a:pPr marL="0" indent="0">
              <a:buNone/>
            </a:pPr>
            <a:r>
              <a:rPr lang="en-MY" sz="2600" dirty="0"/>
              <a:t>1. Download Web IDE (Windows)</a:t>
            </a:r>
          </a:p>
          <a:p>
            <a:pPr marL="0" indent="0">
              <a:buNone/>
            </a:pPr>
            <a:r>
              <a:rPr lang="en-MY" sz="2600" dirty="0"/>
              <a:t>Chrome (Android)</a:t>
            </a:r>
          </a:p>
        </p:txBody>
      </p:sp>
      <p:pic>
        <p:nvPicPr>
          <p:cNvPr id="5" name="Picture 4"/>
          <p:cNvPicPr>
            <a:picLocks noChangeAspect="1"/>
          </p:cNvPicPr>
          <p:nvPr/>
        </p:nvPicPr>
        <p:blipFill>
          <a:blip r:embed="rId3"/>
          <a:stretch>
            <a:fillRect/>
          </a:stretch>
        </p:blipFill>
        <p:spPr>
          <a:xfrm>
            <a:off x="212036" y="1232451"/>
            <a:ext cx="6126921" cy="3589993"/>
          </a:xfrm>
          <a:prstGeom prst="rect">
            <a:avLst/>
          </a:prstGeom>
        </p:spPr>
      </p:pic>
      <p:pic>
        <p:nvPicPr>
          <p:cNvPr id="6" name="Picture 5"/>
          <p:cNvPicPr>
            <a:picLocks noChangeAspect="1"/>
          </p:cNvPicPr>
          <p:nvPr/>
        </p:nvPicPr>
        <p:blipFill>
          <a:blip r:embed="rId4"/>
          <a:stretch>
            <a:fillRect/>
          </a:stretch>
        </p:blipFill>
        <p:spPr>
          <a:xfrm>
            <a:off x="3710609" y="3631096"/>
            <a:ext cx="5272892" cy="2966002"/>
          </a:xfrm>
          <a:prstGeom prst="rect">
            <a:avLst/>
          </a:prstGeom>
        </p:spPr>
      </p:pic>
      <p:sp>
        <p:nvSpPr>
          <p:cNvPr id="7" name="Arrow: Right 6"/>
          <p:cNvSpPr/>
          <p:nvPr/>
        </p:nvSpPr>
        <p:spPr>
          <a:xfrm rot="2376468">
            <a:off x="3351804" y="3180416"/>
            <a:ext cx="2623461" cy="14897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How It Works</a:t>
            </a:r>
          </a:p>
        </p:txBody>
      </p:sp>
    </p:spTree>
    <p:extLst>
      <p:ext uri="{BB962C8B-B14F-4D97-AF65-F5344CB8AC3E}">
        <p14:creationId xmlns:p14="http://schemas.microsoft.com/office/powerpoint/2010/main" val="2925811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03051" y="1202565"/>
            <a:ext cx="7837366" cy="5333145"/>
          </a:xfrm>
        </p:spPr>
        <p:txBody>
          <a:bodyPr>
            <a:normAutofit/>
          </a:bodyPr>
          <a:lstStyle/>
          <a:p>
            <a:r>
              <a:rPr lang="en-MY" sz="2600" dirty="0"/>
              <a:t>No programming knowledge required – Graphic IDE Included</a:t>
            </a:r>
          </a:p>
          <a:p>
            <a:r>
              <a:rPr lang="en-MY" sz="2600" dirty="0"/>
              <a:t>But basic knowledge in JavaScript recommended</a:t>
            </a:r>
          </a:p>
          <a:p>
            <a:r>
              <a:rPr lang="en-MY" sz="2600" dirty="0"/>
              <a:t>Requires Bluetooth connection on the programming device</a:t>
            </a:r>
          </a:p>
          <a:p>
            <a:endParaRPr lang="en-MY" sz="2600" dirty="0"/>
          </a:p>
          <a:p>
            <a:r>
              <a:rPr lang="en-MY" sz="2600" dirty="0"/>
              <a:t>Windows – Install Web IDE </a:t>
            </a:r>
          </a:p>
          <a:p>
            <a:r>
              <a:rPr lang="en-MY" sz="2600" dirty="0"/>
              <a:t>Android - </a:t>
            </a:r>
            <a:r>
              <a:rPr lang="en-US" sz="2600" dirty="0"/>
              <a:t>Android 6 (Marshmallow) or later required</a:t>
            </a:r>
          </a:p>
          <a:p>
            <a:pPr lvl="1"/>
            <a:r>
              <a:rPr lang="en-MY" sz="2000" dirty="0"/>
              <a:t>Android 5 works with latest Chromium build</a:t>
            </a:r>
          </a:p>
          <a:p>
            <a:r>
              <a:rPr lang="en-MY" sz="2600" dirty="0"/>
              <a:t>Mac OS - OS X Yosemite above</a:t>
            </a:r>
          </a:p>
          <a:p>
            <a:r>
              <a:rPr lang="en-MY" sz="2600" dirty="0"/>
              <a:t>Chromebook – all supported</a:t>
            </a:r>
          </a:p>
          <a:p>
            <a:r>
              <a:rPr lang="en-MY" sz="2600" dirty="0"/>
              <a:t>Linux - </a:t>
            </a:r>
            <a:r>
              <a:rPr lang="en-MY" sz="2600" dirty="0" err="1"/>
              <a:t>BlueZ</a:t>
            </a:r>
            <a:r>
              <a:rPr lang="en-MY" sz="2600" dirty="0"/>
              <a:t> 5.41+ required </a:t>
            </a:r>
          </a:p>
          <a:p>
            <a:endParaRPr lang="en-MY" sz="2600" dirty="0"/>
          </a:p>
          <a:p>
            <a:endParaRPr lang="en-MY" sz="2600" dirty="0"/>
          </a:p>
        </p:txBody>
      </p:sp>
      <p:sp>
        <p:nvSpPr>
          <p:cNvPr id="15"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Requirements</a:t>
            </a:r>
          </a:p>
        </p:txBody>
      </p:sp>
    </p:spTree>
    <p:extLst>
      <p:ext uri="{BB962C8B-B14F-4D97-AF65-F5344CB8AC3E}">
        <p14:creationId xmlns:p14="http://schemas.microsoft.com/office/powerpoint/2010/main" val="27172747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57797" y="1154243"/>
            <a:ext cx="7492810" cy="4368871"/>
          </a:xfrm>
        </p:spPr>
        <p:txBody>
          <a:bodyPr>
            <a:normAutofit/>
          </a:bodyPr>
          <a:lstStyle/>
          <a:p>
            <a:r>
              <a:rPr lang="en-MY" sz="2600" dirty="0"/>
              <a:t>Originally used as compass</a:t>
            </a:r>
          </a:p>
          <a:p>
            <a:r>
              <a:rPr lang="en-MY" sz="2600" dirty="0"/>
              <a:t>Can be configured to use as a metal detector</a:t>
            </a:r>
          </a:p>
          <a:p>
            <a:r>
              <a:rPr lang="en-MY" sz="2600" dirty="0"/>
              <a:t>Example: Use magnetometer to detect presence of car in parking lot</a:t>
            </a:r>
          </a:p>
          <a:p>
            <a:endParaRPr lang="en-MY" sz="2600" dirty="0"/>
          </a:p>
        </p:txBody>
      </p:sp>
      <p:pic>
        <p:nvPicPr>
          <p:cNvPr id="7" name="Picture 6" descr="A picture containing black, sitting, ground, car&#10;&#10;Description generated with high confidence"/>
          <p:cNvPicPr>
            <a:picLocks noChangeAspect="1"/>
          </p:cNvPicPr>
          <p:nvPr/>
        </p:nvPicPr>
        <p:blipFill rotWithShape="1">
          <a:blip r:embed="rId4"/>
          <a:srcRect l="-474" r="36290"/>
          <a:stretch/>
        </p:blipFill>
        <p:spPr>
          <a:xfrm>
            <a:off x="4833893" y="3089768"/>
            <a:ext cx="3907328" cy="3424326"/>
          </a:xfrm>
          <a:prstGeom prst="rect">
            <a:avLst/>
          </a:prstGeom>
        </p:spPr>
      </p:pic>
      <p:pic>
        <p:nvPicPr>
          <p:cNvPr id="9" name="Picture 8" descr="A car parked in a parking lot&#10;&#10;Description generated with high confidence"/>
          <p:cNvPicPr>
            <a:picLocks noChangeAspect="1"/>
          </p:cNvPicPr>
          <p:nvPr/>
        </p:nvPicPr>
        <p:blipFill rotWithShape="1">
          <a:blip r:embed="rId5"/>
          <a:srcRect l="19711" r="21883"/>
          <a:stretch/>
        </p:blipFill>
        <p:spPr>
          <a:xfrm>
            <a:off x="833148" y="3082579"/>
            <a:ext cx="3564834" cy="3433254"/>
          </a:xfrm>
          <a:prstGeom prst="rect">
            <a:avLst/>
          </a:prstGeom>
        </p:spPr>
      </p:pic>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Magnetometer</a:t>
            </a:r>
          </a:p>
        </p:txBody>
      </p:sp>
    </p:spTree>
    <p:extLst>
      <p:ext uri="{BB962C8B-B14F-4D97-AF65-F5344CB8AC3E}">
        <p14:creationId xmlns:p14="http://schemas.microsoft.com/office/powerpoint/2010/main" val="613500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72787" y="1540820"/>
            <a:ext cx="7492810" cy="4297087"/>
          </a:xfrm>
        </p:spPr>
        <p:txBody>
          <a:bodyPr>
            <a:normAutofit/>
          </a:bodyPr>
          <a:lstStyle/>
          <a:p>
            <a:r>
              <a:rPr lang="en-US" sz="2800" dirty="0"/>
              <a:t>Device which measures magnetic fields</a:t>
            </a:r>
          </a:p>
          <a:p>
            <a:r>
              <a:rPr lang="en-US" sz="2800" dirty="0"/>
              <a:t>Senses magnetic flux density </a:t>
            </a:r>
            <a:r>
              <a:rPr lang="en-US" sz="2800" dirty="0">
                <a:sym typeface="Wingdings"/>
              </a:rPr>
              <a:t> detects fluctuations in the Earth’s field</a:t>
            </a:r>
          </a:p>
          <a:p>
            <a:r>
              <a:rPr lang="en-US" sz="2800" dirty="0">
                <a:sym typeface="Wingdings"/>
              </a:rPr>
              <a:t>Vector magnetometer: measure flux density value in 3 dimensional space</a:t>
            </a:r>
          </a:p>
          <a:p>
            <a:r>
              <a:rPr lang="en-US" sz="2800" dirty="0">
                <a:sym typeface="Wingdings"/>
              </a:rPr>
              <a:t>Common application: compass, location tracking</a:t>
            </a:r>
          </a:p>
          <a:p>
            <a:endParaRPr lang="en-MY" sz="2600" dirty="0"/>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Magnetometer</a:t>
            </a:r>
          </a:p>
        </p:txBody>
      </p:sp>
      <p:pic>
        <p:nvPicPr>
          <p:cNvPr id="10" name="Picture 4" descr="mage result for mag31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3498" y="4474564"/>
            <a:ext cx="2889856" cy="2038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87673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72787" y="1540820"/>
            <a:ext cx="7492810" cy="4297087"/>
          </a:xfrm>
        </p:spPr>
        <p:txBody>
          <a:bodyPr>
            <a:normAutofit/>
          </a:bodyPr>
          <a:lstStyle/>
          <a:p>
            <a:r>
              <a:rPr lang="en-US" sz="2600" dirty="0" err="1">
                <a:latin typeface="Consolas" panose="020B0609020204030204" pitchFamily="49" charset="0"/>
              </a:rPr>
              <a:t>Puck.mag</a:t>
            </a:r>
            <a:r>
              <a:rPr lang="en-US" sz="2600" dirty="0">
                <a:latin typeface="Consolas" panose="020B0609020204030204" pitchFamily="49" charset="0"/>
              </a:rPr>
              <a:t>() </a:t>
            </a:r>
            <a:r>
              <a:rPr lang="en-US" sz="2800" dirty="0"/>
              <a:t>function returns the magnetometer reading in three dimensions (x, y, z)</a:t>
            </a:r>
          </a:p>
          <a:p>
            <a:r>
              <a:rPr lang="en-US" sz="2800" dirty="0"/>
              <a:t>Use root mean square function (RMS) to convert the reading into a more manageable form</a:t>
            </a:r>
          </a:p>
          <a:p>
            <a:r>
              <a:rPr lang="en-US" sz="2800" dirty="0"/>
              <a:t>Weakness: Moving the magnetometer will affect reading </a:t>
            </a:r>
          </a:p>
          <a:p>
            <a:endParaRPr lang="en-US" sz="2800" dirty="0">
              <a:sym typeface="Wingdings"/>
            </a:endParaRPr>
          </a:p>
          <a:p>
            <a:endParaRPr lang="en-MY" sz="2600" dirty="0"/>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Magnetometer</a:t>
            </a:r>
          </a:p>
        </p:txBody>
      </p:sp>
      <p:pic>
        <p:nvPicPr>
          <p:cNvPr id="2" name="Picture 1"/>
          <p:cNvPicPr>
            <a:picLocks noChangeAspect="1"/>
          </p:cNvPicPr>
          <p:nvPr/>
        </p:nvPicPr>
        <p:blipFill rotWithShape="1">
          <a:blip r:embed="rId4"/>
          <a:srcRect l="60984" t="26848" r="2622" b="48251"/>
          <a:stretch/>
        </p:blipFill>
        <p:spPr>
          <a:xfrm>
            <a:off x="254831" y="4452078"/>
            <a:ext cx="5571290" cy="2233535"/>
          </a:xfrm>
          <a:prstGeom prst="rect">
            <a:avLst/>
          </a:prstGeom>
        </p:spPr>
      </p:pic>
    </p:spTree>
    <p:extLst>
      <p:ext uri="{BB962C8B-B14F-4D97-AF65-F5344CB8AC3E}">
        <p14:creationId xmlns:p14="http://schemas.microsoft.com/office/powerpoint/2010/main" val="23111895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72787" y="1169517"/>
            <a:ext cx="7492810" cy="4578450"/>
          </a:xfrm>
        </p:spPr>
        <p:txBody>
          <a:bodyPr>
            <a:normAutofit/>
          </a:bodyPr>
          <a:lstStyle/>
          <a:p>
            <a:r>
              <a:rPr lang="en-US" sz="2600" dirty="0"/>
              <a:t>How it works: The capacitive sensor sense the change in capacitance in the surrounding area of the antenna, which is affected by the dielectric of the object nearby. (e.g. Dielectric of air &lt; Dielectric of water) </a:t>
            </a:r>
          </a:p>
          <a:p>
            <a:r>
              <a:rPr lang="en-US" sz="2600" dirty="0"/>
              <a:t>Puck.js contains a capacitive sensing pin (D11).  </a:t>
            </a:r>
          </a:p>
          <a:p>
            <a:r>
              <a:rPr lang="en-US" sz="2600" dirty="0"/>
              <a:t>Attach the pin to a large surface area using wire to increase sensitivity of sensing capacitance change.</a:t>
            </a:r>
          </a:p>
          <a:p>
            <a:endParaRPr lang="en-MY" sz="2600" dirty="0"/>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Capacitive Sensor</a:t>
            </a:r>
          </a:p>
        </p:txBody>
      </p:sp>
      <p:pic>
        <p:nvPicPr>
          <p:cNvPr id="7" name="Picture 2" descr="mage result for capacitive senso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9682" y="4438738"/>
            <a:ext cx="3085444" cy="220388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picture containing thing&#10;&#10;Description generated with high confidence"/>
          <p:cNvPicPr>
            <a:picLocks noChangeAspect="1"/>
          </p:cNvPicPr>
          <p:nvPr/>
        </p:nvPicPr>
        <p:blipFill>
          <a:blip r:embed="rId5"/>
          <a:stretch>
            <a:fillRect/>
          </a:stretch>
        </p:blipFill>
        <p:spPr>
          <a:xfrm>
            <a:off x="4482140" y="4643617"/>
            <a:ext cx="3540425" cy="1256851"/>
          </a:xfrm>
          <a:prstGeom prst="rect">
            <a:avLst/>
          </a:prstGeom>
        </p:spPr>
      </p:pic>
    </p:spTree>
    <p:extLst>
      <p:ext uri="{BB962C8B-B14F-4D97-AF65-F5344CB8AC3E}">
        <p14:creationId xmlns:p14="http://schemas.microsoft.com/office/powerpoint/2010/main" val="4134785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189312"/>
            <a:ext cx="7492810" cy="4297087"/>
          </a:xfrm>
        </p:spPr>
        <p:txBody>
          <a:bodyPr>
            <a:normAutofit/>
          </a:bodyPr>
          <a:lstStyle/>
          <a:p>
            <a:r>
              <a:rPr lang="en-MY" sz="2600" dirty="0"/>
              <a:t>Able to sense the presence of liquid – use as water level sensor</a:t>
            </a:r>
          </a:p>
          <a:p>
            <a:r>
              <a:rPr lang="en-MY" sz="2600" dirty="0"/>
              <a:t>Can tell difference between different water levels</a:t>
            </a:r>
          </a:p>
          <a:p>
            <a:endParaRPr lang="en-MY" sz="2600" dirty="0"/>
          </a:p>
        </p:txBody>
      </p:sp>
      <p:pic>
        <p:nvPicPr>
          <p:cNvPr id="5" name="Picture 4" descr="A desk with a keyboard and a cup of coffee&#10;&#10;Description generated with high confidence"/>
          <p:cNvPicPr>
            <a:picLocks noChangeAspect="1"/>
          </p:cNvPicPr>
          <p:nvPr/>
        </p:nvPicPr>
        <p:blipFill rotWithShape="1">
          <a:blip r:embed="rId3"/>
          <a:srcRect t="9082" b="16329"/>
          <a:stretch/>
        </p:blipFill>
        <p:spPr>
          <a:xfrm>
            <a:off x="1317972" y="2524605"/>
            <a:ext cx="3148012" cy="4174369"/>
          </a:xfrm>
          <a:prstGeom prst="rect">
            <a:avLst/>
          </a:prstGeom>
        </p:spPr>
      </p:pic>
      <p:pic>
        <p:nvPicPr>
          <p:cNvPr id="8" name="Picture 7" descr="A cup of coffee&#10;&#10;Description generated with high confidence"/>
          <p:cNvPicPr>
            <a:picLocks noChangeAspect="1"/>
          </p:cNvPicPr>
          <p:nvPr/>
        </p:nvPicPr>
        <p:blipFill rotWithShape="1">
          <a:blip r:embed="rId4"/>
          <a:srcRect t="5798" b="14395"/>
          <a:stretch/>
        </p:blipFill>
        <p:spPr>
          <a:xfrm>
            <a:off x="4896056" y="2525742"/>
            <a:ext cx="2922727" cy="4146727"/>
          </a:xfrm>
          <a:prstGeom prst="rect">
            <a:avLst/>
          </a:prstGeom>
        </p:spPr>
      </p:pic>
      <p:sp>
        <p:nvSpPr>
          <p:cNvPr id="7"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Capacitive Sensor</a:t>
            </a:r>
          </a:p>
        </p:txBody>
      </p:sp>
    </p:spTree>
    <p:extLst>
      <p:ext uri="{BB962C8B-B14F-4D97-AF65-F5344CB8AC3E}">
        <p14:creationId xmlns:p14="http://schemas.microsoft.com/office/powerpoint/2010/main" val="40320687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215816"/>
            <a:ext cx="7749102" cy="4297087"/>
          </a:xfrm>
        </p:spPr>
        <p:txBody>
          <a:bodyPr>
            <a:normAutofit/>
          </a:bodyPr>
          <a:lstStyle/>
          <a:p>
            <a:r>
              <a:rPr lang="en-MY" sz="2600" dirty="0"/>
              <a:t>Able to sense the presence of solid – use as gun detector</a:t>
            </a:r>
          </a:p>
          <a:p>
            <a:r>
              <a:rPr lang="en-MY" sz="2600" dirty="0"/>
              <a:t>Can tell difference between empty and full gun holster</a:t>
            </a:r>
          </a:p>
          <a:p>
            <a:endParaRPr lang="en-MY" sz="2600" dirty="0"/>
          </a:p>
        </p:txBody>
      </p:sp>
      <p:pic>
        <p:nvPicPr>
          <p:cNvPr id="6" name="Picture 5" descr="A picture containing table, thing, floor, sitting&#10;&#10;Description generated with high confidence"/>
          <p:cNvPicPr>
            <a:picLocks noChangeAspect="1"/>
          </p:cNvPicPr>
          <p:nvPr/>
        </p:nvPicPr>
        <p:blipFill>
          <a:blip r:embed="rId3"/>
          <a:stretch>
            <a:fillRect/>
          </a:stretch>
        </p:blipFill>
        <p:spPr>
          <a:xfrm>
            <a:off x="1664777" y="2470376"/>
            <a:ext cx="6025177" cy="3389162"/>
          </a:xfrm>
          <a:prstGeom prst="rect">
            <a:avLst/>
          </a:prstGeom>
        </p:spPr>
      </p:pic>
      <p:sp>
        <p:nvSpPr>
          <p:cNvPr id="7"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Capacitive Sensor</a:t>
            </a:r>
          </a:p>
        </p:txBody>
      </p:sp>
    </p:spTree>
    <p:extLst>
      <p:ext uri="{BB962C8B-B14F-4D97-AF65-F5344CB8AC3E}">
        <p14:creationId xmlns:p14="http://schemas.microsoft.com/office/powerpoint/2010/main" val="3408287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663156" y="1411556"/>
            <a:ext cx="4564452" cy="4954737"/>
          </a:xfrm>
        </p:spPr>
        <p:txBody>
          <a:bodyPr>
            <a:normAutofit fontScale="92500"/>
          </a:bodyPr>
          <a:lstStyle/>
          <a:p>
            <a:r>
              <a:rPr lang="en-US" sz="2600" dirty="0"/>
              <a:t>Interconnection (‘Internet’) between embedded devices with communication abilities (‘Things’)</a:t>
            </a:r>
          </a:p>
          <a:p>
            <a:r>
              <a:rPr lang="en-US" sz="2600" dirty="0"/>
              <a:t>Integration of physical world into virtual world</a:t>
            </a:r>
          </a:p>
          <a:p>
            <a:pPr lvl="1"/>
            <a:r>
              <a:rPr lang="en-US" sz="2600" dirty="0"/>
              <a:t>e.g.: Receive physical environment data from sensor in </a:t>
            </a:r>
            <a:r>
              <a:rPr lang="en-US" sz="2600" dirty="0" err="1"/>
              <a:t>IoT</a:t>
            </a:r>
            <a:r>
              <a:rPr lang="en-US" sz="2600" dirty="0"/>
              <a:t> and send data to computer system</a:t>
            </a:r>
          </a:p>
          <a:p>
            <a:r>
              <a:rPr lang="en-US" sz="2600" dirty="0"/>
              <a:t>Convergence of multiple technologies: Ubiquitous wireless connection, real-time analytics, machine learning, commodity sensors, embedded systems</a:t>
            </a:r>
          </a:p>
        </p:txBody>
      </p:sp>
      <p:sp>
        <p:nvSpPr>
          <p:cNvPr id="5"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err="1"/>
              <a:t>IoT</a:t>
            </a:r>
            <a:r>
              <a:rPr lang="en-MY" sz="4000" dirty="0"/>
              <a:t> Introduction</a:t>
            </a:r>
          </a:p>
        </p:txBody>
      </p:sp>
      <p:pic>
        <p:nvPicPr>
          <p:cNvPr id="8" name="Picture 2" descr="http://www.theequitykicker.com/wp-content/uploads/2013/07/Screen-Shot-2013-07-31-at-11.32.2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3103" y="1801641"/>
            <a:ext cx="3743863" cy="2939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06309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72787" y="1540820"/>
            <a:ext cx="7492810" cy="4297087"/>
          </a:xfrm>
        </p:spPr>
        <p:txBody>
          <a:bodyPr>
            <a:normAutofit/>
          </a:bodyPr>
          <a:lstStyle/>
          <a:p>
            <a:r>
              <a:rPr lang="en-US" sz="2600" dirty="0" err="1">
                <a:latin typeface="Consolas" panose="020B0609020204030204" pitchFamily="49" charset="0"/>
              </a:rPr>
              <a:t>Puck.capSense</a:t>
            </a:r>
            <a:r>
              <a:rPr lang="en-US" sz="2600" dirty="0">
                <a:latin typeface="Consolas" panose="020B0609020204030204" pitchFamily="49" charset="0"/>
              </a:rPr>
              <a:t>() </a:t>
            </a:r>
            <a:r>
              <a:rPr lang="en-US" sz="2800" dirty="0"/>
              <a:t>returns the capacitive sensor reading as an integer</a:t>
            </a:r>
          </a:p>
          <a:p>
            <a:r>
              <a:rPr lang="en-US" sz="2800" dirty="0"/>
              <a:t>Code below prints out the capacitive sensor reading every 1000ms/1s</a:t>
            </a:r>
          </a:p>
          <a:p>
            <a:r>
              <a:rPr lang="en-US" sz="2800" dirty="0"/>
              <a:t>Weakness: Needs an external antenna to extend the range, else it only uses the original pin which has extremely short range (&lt;5mm)</a:t>
            </a:r>
          </a:p>
          <a:p>
            <a:endParaRPr lang="en-US" sz="2800" dirty="0">
              <a:sym typeface="Wingdings"/>
            </a:endParaRPr>
          </a:p>
          <a:p>
            <a:endParaRPr lang="en-MY" sz="2600" dirty="0"/>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Capacitive Sensor</a:t>
            </a:r>
          </a:p>
        </p:txBody>
      </p:sp>
      <p:pic>
        <p:nvPicPr>
          <p:cNvPr id="4" name="Picture 3"/>
          <p:cNvPicPr>
            <a:picLocks noChangeAspect="1"/>
          </p:cNvPicPr>
          <p:nvPr/>
        </p:nvPicPr>
        <p:blipFill rotWithShape="1">
          <a:blip r:embed="rId4"/>
          <a:srcRect l="61495" t="15303" r="14906" b="71816"/>
          <a:stretch/>
        </p:blipFill>
        <p:spPr>
          <a:xfrm>
            <a:off x="207034" y="4882551"/>
            <a:ext cx="5610614" cy="1794294"/>
          </a:xfrm>
          <a:prstGeom prst="rect">
            <a:avLst/>
          </a:prstGeom>
        </p:spPr>
      </p:pic>
    </p:spTree>
    <p:extLst>
      <p:ext uri="{BB962C8B-B14F-4D97-AF65-F5344CB8AC3E}">
        <p14:creationId xmlns:p14="http://schemas.microsoft.com/office/powerpoint/2010/main" val="7261481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149555"/>
            <a:ext cx="7492810" cy="4297087"/>
          </a:xfrm>
        </p:spPr>
        <p:txBody>
          <a:bodyPr>
            <a:normAutofit/>
          </a:bodyPr>
          <a:lstStyle/>
          <a:p>
            <a:r>
              <a:rPr lang="en-MY" sz="2600" dirty="0"/>
              <a:t>Broadcast message using Bluetooth</a:t>
            </a:r>
          </a:p>
          <a:p>
            <a:r>
              <a:rPr lang="en-MY" sz="2600" dirty="0"/>
              <a:t>Supports multiple formats e.g. </a:t>
            </a:r>
            <a:r>
              <a:rPr lang="en-MY" sz="2600" dirty="0" err="1"/>
              <a:t>Eddystone</a:t>
            </a:r>
            <a:r>
              <a:rPr lang="en-MY" sz="2600" dirty="0"/>
              <a:t>, iBeacon</a:t>
            </a:r>
          </a:p>
          <a:p>
            <a:endParaRPr lang="en-MY" sz="2600" dirty="0"/>
          </a:p>
        </p:txBody>
      </p:sp>
      <p:pic>
        <p:nvPicPr>
          <p:cNvPr id="8" name="Picture 7"/>
          <p:cNvPicPr>
            <a:picLocks noChangeAspect="1"/>
          </p:cNvPicPr>
          <p:nvPr/>
        </p:nvPicPr>
        <p:blipFill rotWithShape="1">
          <a:blip r:embed="rId3"/>
          <a:srcRect b="50120"/>
          <a:stretch/>
        </p:blipFill>
        <p:spPr>
          <a:xfrm>
            <a:off x="5320127" y="2685404"/>
            <a:ext cx="3532326" cy="3132301"/>
          </a:xfrm>
          <a:prstGeom prst="rect">
            <a:avLst/>
          </a:prstGeom>
        </p:spPr>
      </p:pic>
      <p:pic>
        <p:nvPicPr>
          <p:cNvPr id="5" name="Picture 4"/>
          <p:cNvPicPr>
            <a:picLocks noChangeAspect="1"/>
          </p:cNvPicPr>
          <p:nvPr/>
        </p:nvPicPr>
        <p:blipFill>
          <a:blip r:embed="rId4"/>
          <a:stretch>
            <a:fillRect/>
          </a:stretch>
        </p:blipFill>
        <p:spPr>
          <a:xfrm>
            <a:off x="1836040" y="3644349"/>
            <a:ext cx="2133682" cy="2146852"/>
          </a:xfrm>
          <a:prstGeom prst="rect">
            <a:avLst/>
          </a:prstGeom>
        </p:spPr>
      </p:pic>
      <p:sp>
        <p:nvSpPr>
          <p:cNvPr id="7" name="Arrow: Right 6"/>
          <p:cNvSpPr/>
          <p:nvPr/>
        </p:nvSpPr>
        <p:spPr>
          <a:xfrm>
            <a:off x="3829879" y="4121426"/>
            <a:ext cx="1722782" cy="7818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13" name="Picture 12"/>
          <p:cNvPicPr>
            <a:picLocks noChangeAspect="1"/>
          </p:cNvPicPr>
          <p:nvPr/>
        </p:nvPicPr>
        <p:blipFill>
          <a:blip r:embed="rId5"/>
          <a:stretch>
            <a:fillRect/>
          </a:stretch>
        </p:blipFill>
        <p:spPr>
          <a:xfrm>
            <a:off x="238539" y="2249543"/>
            <a:ext cx="4744278" cy="1064421"/>
          </a:xfrm>
          <a:prstGeom prst="rect">
            <a:avLst/>
          </a:prstGeom>
        </p:spPr>
      </p:pic>
      <p:sp>
        <p:nvSpPr>
          <p:cNvPr id="6" name="Arrow: Down 5"/>
          <p:cNvSpPr/>
          <p:nvPr/>
        </p:nvSpPr>
        <p:spPr>
          <a:xfrm>
            <a:off x="2305878" y="3154017"/>
            <a:ext cx="742122" cy="67586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5"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Bluetooth Beacon</a:t>
            </a:r>
          </a:p>
        </p:txBody>
      </p:sp>
      <p:sp>
        <p:nvSpPr>
          <p:cNvPr id="18" name="TextBox 17"/>
          <p:cNvSpPr txBox="1"/>
          <p:nvPr/>
        </p:nvSpPr>
        <p:spPr>
          <a:xfrm>
            <a:off x="715617" y="3154017"/>
            <a:ext cx="1272209" cy="461665"/>
          </a:xfrm>
          <a:prstGeom prst="rect">
            <a:avLst/>
          </a:prstGeom>
          <a:noFill/>
        </p:spPr>
        <p:txBody>
          <a:bodyPr wrap="square" rtlCol="0">
            <a:spAutoFit/>
          </a:bodyPr>
          <a:lstStyle/>
          <a:p>
            <a:r>
              <a:rPr lang="en-MY" sz="2400" dirty="0"/>
              <a:t>On PC</a:t>
            </a:r>
          </a:p>
        </p:txBody>
      </p:sp>
      <p:sp>
        <p:nvSpPr>
          <p:cNvPr id="19" name="TextBox 18"/>
          <p:cNvSpPr txBox="1"/>
          <p:nvPr/>
        </p:nvSpPr>
        <p:spPr>
          <a:xfrm>
            <a:off x="6109252" y="5181600"/>
            <a:ext cx="2743200" cy="830997"/>
          </a:xfrm>
          <a:prstGeom prst="rect">
            <a:avLst/>
          </a:prstGeom>
          <a:noFill/>
        </p:spPr>
        <p:txBody>
          <a:bodyPr wrap="square" rtlCol="0">
            <a:spAutoFit/>
          </a:bodyPr>
          <a:lstStyle/>
          <a:p>
            <a:pPr algn="r"/>
            <a:r>
              <a:rPr lang="en-MY" sz="2400" dirty="0"/>
              <a:t>Google Beacon Tools app on Android</a:t>
            </a:r>
          </a:p>
        </p:txBody>
      </p:sp>
    </p:spTree>
    <p:extLst>
      <p:ext uri="{BB962C8B-B14F-4D97-AF65-F5344CB8AC3E}">
        <p14:creationId xmlns:p14="http://schemas.microsoft.com/office/powerpoint/2010/main" val="8946045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763295" y="1189311"/>
            <a:ext cx="4444810" cy="5509663"/>
          </a:xfrm>
        </p:spPr>
        <p:txBody>
          <a:bodyPr>
            <a:normAutofit/>
          </a:bodyPr>
          <a:lstStyle/>
          <a:p>
            <a:r>
              <a:rPr lang="en-MY" sz="2800" dirty="0"/>
              <a:t>Broadcast message can be defined by user</a:t>
            </a:r>
          </a:p>
          <a:p>
            <a:pPr lvl="1"/>
            <a:r>
              <a:rPr lang="en-MY" sz="2500" dirty="0"/>
              <a:t>URL</a:t>
            </a:r>
          </a:p>
          <a:p>
            <a:pPr lvl="1"/>
            <a:r>
              <a:rPr lang="en-MY" sz="2500" dirty="0"/>
              <a:t>Battery Level</a:t>
            </a:r>
          </a:p>
          <a:p>
            <a:pPr lvl="1"/>
            <a:r>
              <a:rPr lang="en-MY" sz="2500" dirty="0"/>
              <a:t>Sensor reading</a:t>
            </a:r>
          </a:p>
          <a:p>
            <a:pPr lvl="1"/>
            <a:r>
              <a:rPr lang="en-MY" sz="2500" dirty="0"/>
              <a:t>etc.</a:t>
            </a:r>
          </a:p>
          <a:p>
            <a:pPr marL="0" indent="0">
              <a:buNone/>
            </a:pPr>
            <a:endParaRPr lang="en-MY" sz="2800" dirty="0"/>
          </a:p>
          <a:p>
            <a:r>
              <a:rPr lang="en-MY" sz="2800" dirty="0"/>
              <a:t>Transmission power and rate can be configured</a:t>
            </a:r>
          </a:p>
          <a:p>
            <a:r>
              <a:rPr lang="en-MY" sz="2800" dirty="0"/>
              <a:t>Maximum range: ~50m</a:t>
            </a:r>
          </a:p>
          <a:p>
            <a:endParaRPr lang="en-MY" sz="2600" dirty="0"/>
          </a:p>
        </p:txBody>
      </p:sp>
      <p:sp>
        <p:nvSpPr>
          <p:cNvPr id="10" name="Rounded Rectangle 21"/>
          <p:cNvSpPr/>
          <p:nvPr/>
        </p:nvSpPr>
        <p:spPr>
          <a:xfrm>
            <a:off x="5476568" y="1248188"/>
            <a:ext cx="3110133" cy="2361744"/>
          </a:xfrm>
          <a:prstGeom prst="round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SG" dirty="0"/>
          </a:p>
        </p:txBody>
      </p:sp>
      <p:pic>
        <p:nvPicPr>
          <p:cNvPr id="11" name="Picture 10"/>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6305609" y="1850948"/>
            <a:ext cx="564127" cy="564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ircular Arrow 57"/>
          <p:cNvSpPr/>
          <p:nvPr/>
        </p:nvSpPr>
        <p:spPr>
          <a:xfrm>
            <a:off x="5476568" y="1357375"/>
            <a:ext cx="3013365" cy="2583698"/>
          </a:xfrm>
          <a:prstGeom prst="circularArrow">
            <a:avLst>
              <a:gd name="adj1" fmla="val 1148"/>
              <a:gd name="adj2" fmla="val 428692"/>
              <a:gd name="adj3" fmla="val 682521"/>
              <a:gd name="adj4" fmla="val 9227311"/>
              <a:gd name="adj5" fmla="val 7722"/>
            </a:avLst>
          </a:prstGeom>
          <a:ln>
            <a:no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SG" dirty="0">
              <a:solidFill>
                <a:schemeClr val="tx1"/>
              </a:solidFill>
            </a:endParaRPr>
          </a:p>
        </p:txBody>
      </p:sp>
      <p:sp>
        <p:nvSpPr>
          <p:cNvPr id="14" name="Isosceles Triangle 13"/>
          <p:cNvSpPr/>
          <p:nvPr/>
        </p:nvSpPr>
        <p:spPr>
          <a:xfrm>
            <a:off x="6175576" y="1543435"/>
            <a:ext cx="320406" cy="276212"/>
          </a:xfrm>
          <a:prstGeom prst="triangle">
            <a:avLst/>
          </a:prstGeom>
          <a:solidFill>
            <a:srgbClr val="00B050"/>
          </a:solidFill>
          <a:ln>
            <a:no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SG" dirty="0"/>
          </a:p>
        </p:txBody>
      </p:sp>
      <p:sp>
        <p:nvSpPr>
          <p:cNvPr id="15" name="Isosceles Triangle 14"/>
          <p:cNvSpPr/>
          <p:nvPr/>
        </p:nvSpPr>
        <p:spPr>
          <a:xfrm>
            <a:off x="5652218" y="2941601"/>
            <a:ext cx="320406" cy="276212"/>
          </a:xfrm>
          <a:prstGeom prst="triangle">
            <a:avLst/>
          </a:prstGeom>
          <a:solidFill>
            <a:srgbClr val="00B050"/>
          </a:solidFill>
          <a:ln>
            <a:no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SG" dirty="0"/>
          </a:p>
        </p:txBody>
      </p:sp>
      <p:sp>
        <p:nvSpPr>
          <p:cNvPr id="16" name="Isosceles Triangle 15"/>
          <p:cNvSpPr/>
          <p:nvPr/>
        </p:nvSpPr>
        <p:spPr>
          <a:xfrm>
            <a:off x="7383466" y="1512548"/>
            <a:ext cx="320406" cy="276212"/>
          </a:xfrm>
          <a:prstGeom prst="triangle">
            <a:avLst/>
          </a:prstGeom>
          <a:solidFill>
            <a:srgbClr val="FF0000"/>
          </a:solidFill>
          <a:ln>
            <a:no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SG" dirty="0"/>
          </a:p>
        </p:txBody>
      </p:sp>
      <p:sp>
        <p:nvSpPr>
          <p:cNvPr id="17" name="Isosceles Triangle 16"/>
          <p:cNvSpPr/>
          <p:nvPr/>
        </p:nvSpPr>
        <p:spPr>
          <a:xfrm>
            <a:off x="8122852" y="2487591"/>
            <a:ext cx="320406" cy="276212"/>
          </a:xfrm>
          <a:prstGeom prst="triangle">
            <a:avLst/>
          </a:prstGeom>
          <a:solidFill>
            <a:srgbClr val="FF0000"/>
          </a:solidFill>
          <a:ln>
            <a:no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SG" dirty="0"/>
          </a:p>
        </p:txBody>
      </p:sp>
      <p:pic>
        <p:nvPicPr>
          <p:cNvPr id="18" name="Picture 17" descr="A person standing in a bathroom&#10;&#10;Description generated with high confidence"/>
          <p:cNvPicPr>
            <a:picLocks noChangeAspect="1"/>
          </p:cNvPicPr>
          <p:nvPr/>
        </p:nvPicPr>
        <p:blipFill rotWithShape="1">
          <a:blip r:embed="rId4"/>
          <a:srcRect l="30889" r="13879"/>
          <a:stretch/>
        </p:blipFill>
        <p:spPr>
          <a:xfrm>
            <a:off x="5367130" y="3497644"/>
            <a:ext cx="3281541" cy="2611607"/>
          </a:xfrm>
          <a:prstGeom prst="rect">
            <a:avLst/>
          </a:prstGeom>
          <a:effectLst>
            <a:softEdge rad="317500"/>
          </a:effectLst>
        </p:spPr>
      </p:pic>
      <p:sp>
        <p:nvSpPr>
          <p:cNvPr id="21"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Bluetooth Beacon</a:t>
            </a:r>
          </a:p>
        </p:txBody>
      </p:sp>
    </p:spTree>
    <p:extLst>
      <p:ext uri="{BB962C8B-B14F-4D97-AF65-F5344CB8AC3E}">
        <p14:creationId xmlns:p14="http://schemas.microsoft.com/office/powerpoint/2010/main" val="9300046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763295" y="1189311"/>
            <a:ext cx="6461964" cy="5509663"/>
          </a:xfrm>
        </p:spPr>
        <p:txBody>
          <a:bodyPr>
            <a:normAutofit/>
          </a:bodyPr>
          <a:lstStyle/>
          <a:p>
            <a:r>
              <a:rPr lang="en-US" sz="2600" dirty="0"/>
              <a:t>Open BLE beacon </a:t>
            </a:r>
            <a:r>
              <a:rPr lang="en-US" sz="2600" u="sng" dirty="0"/>
              <a:t>format</a:t>
            </a:r>
            <a:r>
              <a:rPr lang="en-US" sz="2600" dirty="0"/>
              <a:t> from Google</a:t>
            </a:r>
          </a:p>
          <a:p>
            <a:r>
              <a:rPr lang="en-US" sz="2600" dirty="0"/>
              <a:t>Part of Google beacon platform</a:t>
            </a:r>
          </a:p>
          <a:p>
            <a:r>
              <a:rPr lang="en-US" sz="2600" dirty="0"/>
              <a:t>Can be detected by both Android and iOS devices</a:t>
            </a:r>
          </a:p>
          <a:p>
            <a:r>
              <a:rPr lang="en-US" sz="2600" dirty="0"/>
              <a:t>Can broadcast different types of payload:</a:t>
            </a:r>
          </a:p>
          <a:p>
            <a:pPr marL="646113" lvl="1" indent="-285750">
              <a:buFont typeface="Wingdings" panose="05000000000000000000" pitchFamily="2" charset="2"/>
              <a:buChar char="§"/>
            </a:pPr>
            <a:r>
              <a:rPr lang="en-US" sz="2200" dirty="0" err="1"/>
              <a:t>Eddystone</a:t>
            </a:r>
            <a:r>
              <a:rPr lang="en-US" sz="2200" dirty="0"/>
              <a:t>-UID: unique and static ID</a:t>
            </a:r>
          </a:p>
          <a:p>
            <a:pPr marL="646113" lvl="1" indent="-285750">
              <a:buFont typeface="Wingdings" panose="05000000000000000000" pitchFamily="2" charset="2"/>
              <a:buChar char="§"/>
            </a:pPr>
            <a:r>
              <a:rPr lang="en-US" sz="2200" dirty="0" err="1"/>
              <a:t>Eddystone</a:t>
            </a:r>
            <a:r>
              <a:rPr lang="en-US" sz="2200" dirty="0"/>
              <a:t>-URL: compressed URL</a:t>
            </a:r>
          </a:p>
          <a:p>
            <a:pPr marL="646113" lvl="1" indent="-285750">
              <a:buFont typeface="Wingdings" panose="05000000000000000000" pitchFamily="2" charset="2"/>
              <a:buChar char="§"/>
            </a:pPr>
            <a:r>
              <a:rPr lang="en-US" sz="2200" dirty="0" err="1"/>
              <a:t>Eddystone</a:t>
            </a:r>
            <a:r>
              <a:rPr lang="en-US" sz="2200" dirty="0"/>
              <a:t>-TLM (telemetry): beacon status data, should be interleaved with UID/EID, encrypted </a:t>
            </a:r>
            <a:r>
              <a:rPr lang="en-US" sz="2200" dirty="0" err="1"/>
              <a:t>eTLM</a:t>
            </a:r>
            <a:r>
              <a:rPr lang="en-US" sz="2200" dirty="0"/>
              <a:t> version is available</a:t>
            </a:r>
          </a:p>
          <a:p>
            <a:pPr marL="646113" lvl="1" indent="-285750">
              <a:buFont typeface="Wingdings" panose="05000000000000000000" pitchFamily="2" charset="2"/>
              <a:buChar char="§"/>
            </a:pPr>
            <a:r>
              <a:rPr lang="en-US" sz="2200" dirty="0" err="1"/>
              <a:t>Eddystone</a:t>
            </a:r>
            <a:r>
              <a:rPr lang="en-US" sz="2200" dirty="0"/>
              <a:t>-EID: time-varying beacon frame, resolved to stable information by a linked resolver, such as Google Proximity Beacon API.</a:t>
            </a:r>
          </a:p>
          <a:p>
            <a:r>
              <a:rPr lang="en-US" sz="2600" dirty="0"/>
              <a:t>Puck supports </a:t>
            </a:r>
            <a:r>
              <a:rPr lang="en-US" sz="2600" dirty="0" err="1"/>
              <a:t>Eddystone</a:t>
            </a:r>
            <a:r>
              <a:rPr lang="en-US" sz="2600" dirty="0"/>
              <a:t>-URL</a:t>
            </a:r>
          </a:p>
          <a:p>
            <a:endParaRPr lang="en-MY" sz="2400" dirty="0"/>
          </a:p>
        </p:txBody>
      </p:sp>
      <p:sp>
        <p:nvSpPr>
          <p:cNvPr id="21"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a:t>
            </a:r>
            <a:r>
              <a:rPr lang="en-MY" sz="4000" dirty="0" err="1"/>
              <a:t>Eddystone</a:t>
            </a:r>
            <a:endParaRPr lang="en-MY" sz="4000"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0634" y="1054665"/>
            <a:ext cx="1732048" cy="1732048"/>
          </a:xfrm>
          <a:prstGeom prst="rect">
            <a:avLst/>
          </a:prstGeom>
        </p:spPr>
      </p:pic>
    </p:spTree>
    <p:extLst>
      <p:ext uri="{BB962C8B-B14F-4D97-AF65-F5344CB8AC3E}">
        <p14:creationId xmlns:p14="http://schemas.microsoft.com/office/powerpoint/2010/main" val="7001767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782846" y="1181057"/>
            <a:ext cx="7492810" cy="2881278"/>
          </a:xfrm>
        </p:spPr>
        <p:txBody>
          <a:bodyPr>
            <a:normAutofit/>
          </a:bodyPr>
          <a:lstStyle/>
          <a:p>
            <a:r>
              <a:rPr lang="en-US" sz="2800" dirty="0"/>
              <a:t>Simple way:</a:t>
            </a:r>
          </a:p>
          <a:p>
            <a:pPr lvl="1"/>
            <a:r>
              <a:rPr lang="en-US" sz="2500" dirty="0">
                <a:latin typeface="Consolas" panose="020B0609020204030204" pitchFamily="49" charset="0"/>
              </a:rPr>
              <a:t>require(“</a:t>
            </a:r>
            <a:r>
              <a:rPr lang="en-US" sz="2500" dirty="0" err="1">
                <a:latin typeface="Consolas" panose="020B0609020204030204" pitchFamily="49" charset="0"/>
              </a:rPr>
              <a:t>ble_eddystone</a:t>
            </a:r>
            <a:r>
              <a:rPr lang="en-US" sz="2500" dirty="0">
                <a:latin typeface="Consolas" panose="020B0609020204030204" pitchFamily="49" charset="0"/>
              </a:rPr>
              <a:t>”).advertise(“goo.gl/B3J0Oc”);</a:t>
            </a:r>
          </a:p>
          <a:p>
            <a:r>
              <a:rPr lang="en-US" sz="2800" dirty="0"/>
              <a:t>Another way:</a:t>
            </a:r>
          </a:p>
          <a:p>
            <a:pPr lvl="1"/>
            <a:r>
              <a:rPr lang="en-US" sz="2500" dirty="0" err="1">
                <a:latin typeface="Consolas" panose="020B0609020204030204" pitchFamily="49" charset="0"/>
              </a:rPr>
              <a:t>NRF.setAdvertising</a:t>
            </a:r>
            <a:r>
              <a:rPr lang="en-US" sz="2500" dirty="0">
                <a:latin typeface="Consolas" panose="020B0609020204030204" pitchFamily="49" charset="0"/>
              </a:rPr>
              <a:t>(&lt;data&gt;, &lt;options&gt;)</a:t>
            </a:r>
          </a:p>
          <a:p>
            <a:pPr lvl="1"/>
            <a:r>
              <a:rPr lang="en-US" sz="2500" dirty="0"/>
              <a:t>Allows you to customize the data to be sent through Bluetooth</a:t>
            </a:r>
          </a:p>
          <a:p>
            <a:endParaRPr lang="en-US" sz="2800" dirty="0">
              <a:sym typeface="Wingdings"/>
            </a:endParaRPr>
          </a:p>
          <a:p>
            <a:endParaRPr lang="en-MY" sz="2600" dirty="0"/>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Bluetooth Beacon</a:t>
            </a:r>
          </a:p>
        </p:txBody>
      </p:sp>
      <p:sp>
        <p:nvSpPr>
          <p:cNvPr id="2" name="Rectangle 1"/>
          <p:cNvSpPr/>
          <p:nvPr/>
        </p:nvSpPr>
        <p:spPr>
          <a:xfrm>
            <a:off x="0" y="6488668"/>
            <a:ext cx="6228413" cy="369332"/>
          </a:xfrm>
          <a:prstGeom prst="rect">
            <a:avLst/>
          </a:prstGeom>
        </p:spPr>
        <p:txBody>
          <a:bodyPr wrap="square">
            <a:spAutoFit/>
          </a:bodyPr>
          <a:lstStyle/>
          <a:p>
            <a:r>
              <a:rPr lang="en-MY" dirty="0">
                <a:hlinkClick r:id="rId4"/>
              </a:rPr>
              <a:t>https://www.espruino.com/Reference#l_NRF_setAdvertising</a:t>
            </a:r>
            <a:r>
              <a:rPr lang="en-MY" dirty="0"/>
              <a:t> </a:t>
            </a:r>
          </a:p>
        </p:txBody>
      </p:sp>
      <p:pic>
        <p:nvPicPr>
          <p:cNvPr id="4" name="Picture 3"/>
          <p:cNvPicPr>
            <a:picLocks noChangeAspect="1"/>
          </p:cNvPicPr>
          <p:nvPr/>
        </p:nvPicPr>
        <p:blipFill rotWithShape="1">
          <a:blip r:embed="rId5"/>
          <a:srcRect l="34590" t="48231" r="36065" b="22239"/>
          <a:stretch/>
        </p:blipFill>
        <p:spPr>
          <a:xfrm>
            <a:off x="374755" y="3990232"/>
            <a:ext cx="4676931" cy="2508296"/>
          </a:xfrm>
          <a:prstGeom prst="rect">
            <a:avLst/>
          </a:prstGeom>
        </p:spPr>
      </p:pic>
      <p:sp>
        <p:nvSpPr>
          <p:cNvPr id="7" name="Content Placeholder 2"/>
          <p:cNvSpPr txBox="1">
            <a:spLocks/>
          </p:cNvSpPr>
          <p:nvPr/>
        </p:nvSpPr>
        <p:spPr>
          <a:xfrm>
            <a:off x="5387324" y="3976722"/>
            <a:ext cx="3546814" cy="1794491"/>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500" dirty="0" err="1">
                <a:latin typeface="Consolas" panose="020B0609020204030204" pitchFamily="49" charset="0"/>
              </a:rPr>
              <a:t>NRF.setTxPower</a:t>
            </a:r>
            <a:r>
              <a:rPr lang="en-US" sz="2500" dirty="0">
                <a:latin typeface="Consolas" panose="020B0609020204030204" pitchFamily="49" charset="0"/>
              </a:rPr>
              <a:t>()</a:t>
            </a:r>
          </a:p>
          <a:p>
            <a:r>
              <a:rPr lang="en-US" sz="2500" dirty="0"/>
              <a:t>Configure the transmission power (in units of dBm)</a:t>
            </a:r>
          </a:p>
          <a:p>
            <a:endParaRPr lang="en-US" sz="2800" dirty="0">
              <a:sym typeface="Wingdings"/>
            </a:endParaRPr>
          </a:p>
          <a:p>
            <a:endParaRPr lang="en-MY" sz="2600" dirty="0"/>
          </a:p>
        </p:txBody>
      </p:sp>
    </p:spTree>
    <p:extLst>
      <p:ext uri="{BB962C8B-B14F-4D97-AF65-F5344CB8AC3E}">
        <p14:creationId xmlns:p14="http://schemas.microsoft.com/office/powerpoint/2010/main" val="5917072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782846" y="1181056"/>
            <a:ext cx="7492810" cy="5564518"/>
          </a:xfrm>
        </p:spPr>
        <p:txBody>
          <a:bodyPr>
            <a:normAutofit/>
          </a:bodyPr>
          <a:lstStyle/>
          <a:p>
            <a:r>
              <a:rPr lang="en-US" sz="2600" dirty="0"/>
              <a:t>There are two types of Bluetooth broadcast that is supported by the Puck.js</a:t>
            </a:r>
          </a:p>
          <a:p>
            <a:r>
              <a:rPr lang="en-US" sz="2600" b="1" dirty="0"/>
              <a:t>Advertising</a:t>
            </a:r>
          </a:p>
          <a:p>
            <a:pPr lvl="1"/>
            <a:r>
              <a:rPr lang="en-US" sz="2300" dirty="0"/>
              <a:t>The Puck advertise a Bluetooth message, it might or might not have a receiver</a:t>
            </a:r>
          </a:p>
          <a:p>
            <a:pPr lvl="1"/>
            <a:r>
              <a:rPr lang="en-US" sz="2300" dirty="0"/>
              <a:t>Message can be read by all other beacons/Bluetooth scanners nearby</a:t>
            </a:r>
          </a:p>
          <a:p>
            <a:pPr lvl="1"/>
            <a:r>
              <a:rPr lang="en-US" sz="2300" dirty="0"/>
              <a:t>e.g. BLE Mesh</a:t>
            </a:r>
            <a:endParaRPr lang="en-US" sz="2600" dirty="0"/>
          </a:p>
          <a:p>
            <a:r>
              <a:rPr lang="en-US" sz="2600" b="1" dirty="0"/>
              <a:t>Pairing</a:t>
            </a:r>
          </a:p>
          <a:p>
            <a:pPr lvl="1"/>
            <a:r>
              <a:rPr lang="en-US" sz="2300" dirty="0"/>
              <a:t>The Puck searches for a receiver, establish a connection with it, then transmit the message</a:t>
            </a:r>
          </a:p>
          <a:p>
            <a:pPr lvl="1"/>
            <a:r>
              <a:rPr lang="en-US" sz="2300" dirty="0"/>
              <a:t>Can tell when the message is transmitted and received successfully (Using UART over BLE)</a:t>
            </a:r>
          </a:p>
          <a:p>
            <a:pPr lvl="1"/>
            <a:r>
              <a:rPr lang="en-US" sz="2300" dirty="0"/>
              <a:t>e.g. Puck to Puck communication</a:t>
            </a:r>
            <a:endParaRPr lang="en-US" sz="2300" dirty="0">
              <a:sym typeface="Wingdings"/>
            </a:endParaRPr>
          </a:p>
          <a:p>
            <a:endParaRPr lang="en-MY" sz="2600" dirty="0"/>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Broadcasting</a:t>
            </a:r>
          </a:p>
        </p:txBody>
      </p:sp>
    </p:spTree>
    <p:extLst>
      <p:ext uri="{BB962C8B-B14F-4D97-AF65-F5344CB8AC3E}">
        <p14:creationId xmlns:p14="http://schemas.microsoft.com/office/powerpoint/2010/main" val="32429789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149555"/>
            <a:ext cx="7492810" cy="4297087"/>
          </a:xfrm>
        </p:spPr>
        <p:txBody>
          <a:bodyPr>
            <a:normAutofit/>
          </a:bodyPr>
          <a:lstStyle/>
          <a:p>
            <a:r>
              <a:rPr lang="en-MY" sz="2500" dirty="0"/>
              <a:t>Puck can listen to other Bluetooth broadcasts nearby</a:t>
            </a:r>
          </a:p>
          <a:p>
            <a:r>
              <a:rPr lang="en-MY" sz="2500" dirty="0"/>
              <a:t>Can act as a relay to increase the effective range of broadcast</a:t>
            </a:r>
          </a:p>
          <a:p>
            <a:r>
              <a:rPr lang="en-MY" sz="2500" dirty="0"/>
              <a:t>Puck to Puck communication has been tested</a:t>
            </a:r>
          </a:p>
          <a:p>
            <a:r>
              <a:rPr lang="en-MY" sz="2500" dirty="0"/>
              <a:t>Maximum range: ~10m (unobstructed)</a:t>
            </a:r>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BLE Mesh</a:t>
            </a:r>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021836" y="3562470"/>
            <a:ext cx="3695937" cy="2542534"/>
          </a:xfrm>
          <a:prstGeom prst="rect">
            <a:avLst/>
          </a:prstGeom>
        </p:spPr>
      </p:pic>
      <p:sp>
        <p:nvSpPr>
          <p:cNvPr id="20" name="Content Placeholder 2"/>
          <p:cNvSpPr txBox="1">
            <a:spLocks/>
          </p:cNvSpPr>
          <p:nvPr/>
        </p:nvSpPr>
        <p:spPr>
          <a:xfrm>
            <a:off x="4982818" y="3432313"/>
            <a:ext cx="3896139" cy="2756452"/>
          </a:xfrm>
          <a:prstGeom prst="rect">
            <a:avLst/>
          </a:prstGeom>
        </p:spPr>
        <p:txBody>
          <a:bodyPr vert="horz" lIns="91440" tIns="45720" rIns="91440" bIns="45720" rtlCol="0">
            <a:normAutofit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MY" sz="2500" dirty="0"/>
              <a:t>Use case:</a:t>
            </a:r>
          </a:p>
          <a:p>
            <a:r>
              <a:rPr lang="en-MY" sz="2500" dirty="0"/>
              <a:t>Puck broadcast sensor data </a:t>
            </a:r>
          </a:p>
          <a:p>
            <a:r>
              <a:rPr lang="en-MY" sz="2500" dirty="0"/>
              <a:t>Sensor data read by nearby Pucks and rebroadcasted</a:t>
            </a:r>
          </a:p>
          <a:p>
            <a:r>
              <a:rPr lang="en-MY" sz="2500" dirty="0"/>
              <a:t>Extend range + Ensure data gets to the intended recipient (e.g. a gateway)</a:t>
            </a:r>
          </a:p>
        </p:txBody>
      </p:sp>
    </p:spTree>
    <p:extLst>
      <p:ext uri="{BB962C8B-B14F-4D97-AF65-F5344CB8AC3E}">
        <p14:creationId xmlns:p14="http://schemas.microsoft.com/office/powerpoint/2010/main" val="8045575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19"/>
          <p:cNvPicPr>
            <a:picLocks noChangeAspect="1"/>
          </p:cNvPicPr>
          <p:nvPr/>
        </p:nvPicPr>
        <p:blipFill rotWithShape="1">
          <a:blip r:embed="rId4"/>
          <a:srcRect l="14433" t="20177" r="15377" b="18446"/>
          <a:stretch/>
        </p:blipFill>
        <p:spPr>
          <a:xfrm>
            <a:off x="7437620" y="1584732"/>
            <a:ext cx="1379096" cy="1205936"/>
          </a:xfrm>
          <a:prstGeom prst="rect">
            <a:avLst/>
          </a:prstGeom>
        </p:spPr>
      </p:pic>
      <p:sp>
        <p:nvSpPr>
          <p:cNvPr id="3" name="Content Placeholder 2"/>
          <p:cNvSpPr>
            <a:spLocks noGrp="1"/>
          </p:cNvSpPr>
          <p:nvPr>
            <p:ph idx="1"/>
          </p:nvPr>
        </p:nvSpPr>
        <p:spPr>
          <a:xfrm>
            <a:off x="782846" y="1181056"/>
            <a:ext cx="7492810" cy="4297087"/>
          </a:xfrm>
        </p:spPr>
        <p:txBody>
          <a:bodyPr>
            <a:normAutofit/>
          </a:bodyPr>
          <a:lstStyle/>
          <a:p>
            <a:r>
              <a:rPr lang="en-US" sz="2600" dirty="0">
                <a:sym typeface="Wingdings"/>
              </a:rPr>
              <a:t>Connection between three </a:t>
            </a:r>
            <a:r>
              <a:rPr lang="en-US" sz="2600" dirty="0" err="1">
                <a:sym typeface="Wingdings"/>
              </a:rPr>
              <a:t>IoT</a:t>
            </a:r>
            <a:r>
              <a:rPr lang="en-US" sz="2600" dirty="0">
                <a:sym typeface="Wingdings"/>
              </a:rPr>
              <a:t> controllers possible</a:t>
            </a:r>
          </a:p>
          <a:p>
            <a:r>
              <a:rPr lang="en-US" sz="2600" dirty="0">
                <a:sym typeface="Wingdings"/>
              </a:rPr>
              <a:t>Able to expand to much more </a:t>
            </a:r>
            <a:r>
              <a:rPr lang="en-US" sz="2600" dirty="0" err="1">
                <a:sym typeface="Wingdings"/>
              </a:rPr>
              <a:t>IoT</a:t>
            </a:r>
            <a:r>
              <a:rPr lang="en-US" sz="2600" dirty="0">
                <a:sym typeface="Wingdings"/>
              </a:rPr>
              <a:t> controllers in the future</a:t>
            </a:r>
            <a:endParaRPr lang="en-US" sz="2300" dirty="0">
              <a:sym typeface="Wingdings"/>
            </a:endParaRPr>
          </a:p>
          <a:p>
            <a:endParaRPr lang="en-MY" sz="2600" dirty="0"/>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Bluetooth Mesh</a:t>
            </a:r>
          </a:p>
        </p:txBody>
      </p:sp>
      <p:pic>
        <p:nvPicPr>
          <p:cNvPr id="7" name="Picture 6" descr="A picture containing white, indoor, sitting, seat&#10;&#10;Description generated with very high confidence"/>
          <p:cNvPicPr>
            <a:picLocks noChangeAspect="1"/>
          </p:cNvPicPr>
          <p:nvPr/>
        </p:nvPicPr>
        <p:blipFill>
          <a:blip r:embed="rId5"/>
          <a:stretch>
            <a:fillRect/>
          </a:stretch>
        </p:blipFill>
        <p:spPr>
          <a:xfrm>
            <a:off x="3804336" y="3785600"/>
            <a:ext cx="1460958" cy="1460958"/>
          </a:xfrm>
          <a:prstGeom prst="rect">
            <a:avLst/>
          </a:prstGeom>
        </p:spPr>
      </p:pic>
      <p:pic>
        <p:nvPicPr>
          <p:cNvPr id="11" name="Picture 10" descr="A picture containing white, indoor, sitting, seat&#10;&#10;Description generated with very high confidence"/>
          <p:cNvPicPr>
            <a:picLocks noChangeAspect="1"/>
          </p:cNvPicPr>
          <p:nvPr/>
        </p:nvPicPr>
        <p:blipFill>
          <a:blip r:embed="rId5"/>
          <a:stretch>
            <a:fillRect/>
          </a:stretch>
        </p:blipFill>
        <p:spPr>
          <a:xfrm>
            <a:off x="5185930" y="2214131"/>
            <a:ext cx="1460958" cy="1460958"/>
          </a:xfrm>
          <a:prstGeom prst="rect">
            <a:avLst/>
          </a:prstGeom>
        </p:spPr>
      </p:pic>
      <p:pic>
        <p:nvPicPr>
          <p:cNvPr id="12" name="Picture 11" descr="A picture containing white, indoor, sitting, seat&#10;&#10;Description generated with very high confidence"/>
          <p:cNvPicPr>
            <a:picLocks noChangeAspect="1"/>
          </p:cNvPicPr>
          <p:nvPr/>
        </p:nvPicPr>
        <p:blipFill>
          <a:blip r:embed="rId5"/>
          <a:stretch>
            <a:fillRect/>
          </a:stretch>
        </p:blipFill>
        <p:spPr>
          <a:xfrm>
            <a:off x="5740566" y="4492636"/>
            <a:ext cx="1460958" cy="1460958"/>
          </a:xfrm>
          <a:prstGeom prst="rect">
            <a:avLst/>
          </a:prstGeom>
        </p:spPr>
      </p:pic>
      <p:pic>
        <p:nvPicPr>
          <p:cNvPr id="4" name="Picture 3" descr="A picture containing thing&#10;&#10;Description generated with high confidence"/>
          <p:cNvPicPr>
            <a:picLocks noChangeAspect="1"/>
          </p:cNvPicPr>
          <p:nvPr/>
        </p:nvPicPr>
        <p:blipFill>
          <a:blip r:embed="rId6"/>
          <a:stretch>
            <a:fillRect/>
          </a:stretch>
        </p:blipFill>
        <p:spPr>
          <a:xfrm>
            <a:off x="186753" y="4998283"/>
            <a:ext cx="1239811" cy="1859717"/>
          </a:xfrm>
          <a:prstGeom prst="rect">
            <a:avLst/>
          </a:prstGeom>
        </p:spPr>
      </p:pic>
      <p:pic>
        <p:nvPicPr>
          <p:cNvPr id="14" name="Picture 13" descr="A picture containing thing&#10;&#10;Description generated with high confidence"/>
          <p:cNvPicPr>
            <a:picLocks noChangeAspect="1"/>
          </p:cNvPicPr>
          <p:nvPr/>
        </p:nvPicPr>
        <p:blipFill>
          <a:blip r:embed="rId6"/>
          <a:stretch>
            <a:fillRect/>
          </a:stretch>
        </p:blipFill>
        <p:spPr>
          <a:xfrm>
            <a:off x="7666844" y="2986789"/>
            <a:ext cx="1327254" cy="1990881"/>
          </a:xfrm>
          <a:prstGeom prst="rect">
            <a:avLst/>
          </a:prstGeom>
        </p:spPr>
      </p:pic>
      <p:pic>
        <p:nvPicPr>
          <p:cNvPr id="15" name="Picture 14"/>
          <p:cNvPicPr>
            <a:picLocks noChangeAspect="1"/>
          </p:cNvPicPr>
          <p:nvPr/>
        </p:nvPicPr>
        <p:blipFill>
          <a:blip r:embed="rId7"/>
          <a:stretch>
            <a:fillRect/>
          </a:stretch>
        </p:blipFill>
        <p:spPr>
          <a:xfrm>
            <a:off x="651267" y="3162924"/>
            <a:ext cx="1294373" cy="1093160"/>
          </a:xfrm>
          <a:prstGeom prst="rect">
            <a:avLst/>
          </a:prstGeom>
        </p:spPr>
      </p:pic>
      <p:pic>
        <p:nvPicPr>
          <p:cNvPr id="17" name="Picture 16" descr="A picture containing iPod, electronics&#10;&#10;Description generated with very high confidence"/>
          <p:cNvPicPr>
            <a:picLocks noChangeAspect="1"/>
          </p:cNvPicPr>
          <p:nvPr/>
        </p:nvPicPr>
        <p:blipFill rotWithShape="1">
          <a:blip r:embed="rId8"/>
          <a:srcRect l="22531" t="12417" r="32686" b="16949"/>
          <a:stretch/>
        </p:blipFill>
        <p:spPr>
          <a:xfrm>
            <a:off x="2668249" y="5256640"/>
            <a:ext cx="959371" cy="1084197"/>
          </a:xfrm>
          <a:prstGeom prst="rect">
            <a:avLst/>
          </a:prstGeom>
        </p:spPr>
      </p:pic>
      <p:pic>
        <p:nvPicPr>
          <p:cNvPr id="19" name="Picture 18"/>
          <p:cNvPicPr>
            <a:picLocks noChangeAspect="1"/>
          </p:cNvPicPr>
          <p:nvPr/>
        </p:nvPicPr>
        <p:blipFill rotWithShape="1">
          <a:blip r:embed="rId4"/>
          <a:srcRect l="14433" t="20177" r="15377" b="18446"/>
          <a:stretch/>
        </p:blipFill>
        <p:spPr>
          <a:xfrm>
            <a:off x="2368446" y="2166850"/>
            <a:ext cx="1379096" cy="1205936"/>
          </a:xfrm>
          <a:prstGeom prst="rect">
            <a:avLst/>
          </a:prstGeom>
        </p:spPr>
      </p:pic>
      <p:pic>
        <p:nvPicPr>
          <p:cNvPr id="22" name="Picture 21" descr="A picture containing white, sitting, wall, next&#10;&#10;Description generated with high confidence"/>
          <p:cNvPicPr>
            <a:picLocks noChangeAspect="1"/>
          </p:cNvPicPr>
          <p:nvPr/>
        </p:nvPicPr>
        <p:blipFill>
          <a:blip r:embed="rId9"/>
          <a:stretch>
            <a:fillRect/>
          </a:stretch>
        </p:blipFill>
        <p:spPr>
          <a:xfrm>
            <a:off x="4520154" y="5546981"/>
            <a:ext cx="1311019" cy="1311019"/>
          </a:xfrm>
          <a:prstGeom prst="rect">
            <a:avLst/>
          </a:prstGeom>
        </p:spPr>
      </p:pic>
      <p:cxnSp>
        <p:nvCxnSpPr>
          <p:cNvPr id="24" name="Straight Connector 23"/>
          <p:cNvCxnSpPr/>
          <p:nvPr/>
        </p:nvCxnSpPr>
        <p:spPr>
          <a:xfrm>
            <a:off x="3582649" y="3312826"/>
            <a:ext cx="569626" cy="65956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cxnSpLocks/>
          </p:cNvCxnSpPr>
          <p:nvPr/>
        </p:nvCxnSpPr>
        <p:spPr>
          <a:xfrm>
            <a:off x="2056151" y="3929921"/>
            <a:ext cx="1736360" cy="50716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cxnSpLocks/>
          </p:cNvCxnSpPr>
          <p:nvPr/>
        </p:nvCxnSpPr>
        <p:spPr>
          <a:xfrm flipH="1">
            <a:off x="944380" y="4364636"/>
            <a:ext cx="182380" cy="70203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cxnSpLocks/>
          </p:cNvCxnSpPr>
          <p:nvPr/>
        </p:nvCxnSpPr>
        <p:spPr>
          <a:xfrm>
            <a:off x="1366603" y="5683770"/>
            <a:ext cx="116673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cxnSpLocks/>
            <a:endCxn id="22" idx="1"/>
          </p:cNvCxnSpPr>
          <p:nvPr/>
        </p:nvCxnSpPr>
        <p:spPr>
          <a:xfrm>
            <a:off x="3717561" y="5771213"/>
            <a:ext cx="802593" cy="4312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cxnSpLocks/>
          </p:cNvCxnSpPr>
          <p:nvPr/>
        </p:nvCxnSpPr>
        <p:spPr>
          <a:xfrm flipH="1">
            <a:off x="4871803" y="3417757"/>
            <a:ext cx="584618" cy="56962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cxnSpLocks/>
          </p:cNvCxnSpPr>
          <p:nvPr/>
        </p:nvCxnSpPr>
        <p:spPr>
          <a:xfrm>
            <a:off x="2970551" y="3465226"/>
            <a:ext cx="132413" cy="172137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cxnSpLocks/>
          </p:cNvCxnSpPr>
          <p:nvPr/>
        </p:nvCxnSpPr>
        <p:spPr>
          <a:xfrm>
            <a:off x="1906249" y="4349645"/>
            <a:ext cx="747010" cy="92689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cxnSpLocks/>
            <a:endCxn id="22" idx="0"/>
          </p:cNvCxnSpPr>
          <p:nvPr/>
        </p:nvCxnSpPr>
        <p:spPr>
          <a:xfrm>
            <a:off x="4829331" y="4994223"/>
            <a:ext cx="346333" cy="5527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cxnSpLocks/>
          </p:cNvCxnSpPr>
          <p:nvPr/>
        </p:nvCxnSpPr>
        <p:spPr>
          <a:xfrm flipV="1">
            <a:off x="5713750" y="5651292"/>
            <a:ext cx="312296" cy="22735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cxnSpLocks/>
            <a:endCxn id="14" idx="1"/>
          </p:cNvCxnSpPr>
          <p:nvPr/>
        </p:nvCxnSpPr>
        <p:spPr>
          <a:xfrm>
            <a:off x="6133475" y="3435246"/>
            <a:ext cx="1533369" cy="54698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cxnSpLocks/>
          </p:cNvCxnSpPr>
          <p:nvPr/>
        </p:nvCxnSpPr>
        <p:spPr>
          <a:xfrm>
            <a:off x="3780020" y="2685738"/>
            <a:ext cx="1376596" cy="20736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cxnSpLocks/>
          </p:cNvCxnSpPr>
          <p:nvPr/>
        </p:nvCxnSpPr>
        <p:spPr>
          <a:xfrm>
            <a:off x="8052216" y="2805659"/>
            <a:ext cx="162394" cy="38724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cxnSpLocks/>
          </p:cNvCxnSpPr>
          <p:nvPr/>
        </p:nvCxnSpPr>
        <p:spPr>
          <a:xfrm>
            <a:off x="5878643" y="3510197"/>
            <a:ext cx="462196" cy="109178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cxnSpLocks/>
          </p:cNvCxnSpPr>
          <p:nvPr/>
        </p:nvCxnSpPr>
        <p:spPr>
          <a:xfrm flipH="1">
            <a:off x="6880485" y="2820649"/>
            <a:ext cx="826957" cy="188626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82866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93692" y="678885"/>
            <a:ext cx="7015397" cy="6179115"/>
          </a:xfrm>
        </p:spPr>
        <p:txBody>
          <a:bodyPr>
            <a:normAutofit lnSpcReduction="10000"/>
          </a:bodyPr>
          <a:lstStyle/>
          <a:p>
            <a:r>
              <a:rPr lang="en-US" sz="2600" dirty="0"/>
              <a:t>Puck #1 broadcast temperature data (using </a:t>
            </a:r>
            <a:r>
              <a:rPr lang="en-US" sz="2600" dirty="0" err="1">
                <a:latin typeface="Consolas" panose="020B0609020204030204" pitchFamily="49" charset="0"/>
              </a:rPr>
              <a:t>NRF.setAdvertising</a:t>
            </a:r>
            <a:r>
              <a:rPr lang="en-US" sz="2600" dirty="0">
                <a:latin typeface="Consolas" panose="020B0609020204030204" pitchFamily="49" charset="0"/>
              </a:rPr>
              <a:t>())</a:t>
            </a:r>
          </a:p>
          <a:p>
            <a:endParaRPr lang="en-US" sz="2600" dirty="0">
              <a:latin typeface="Consolas" panose="020B0609020204030204" pitchFamily="49" charset="0"/>
              <a:sym typeface="Wingdings"/>
            </a:endParaRPr>
          </a:p>
          <a:p>
            <a:endParaRPr lang="en-US" sz="2600" dirty="0">
              <a:latin typeface="Consolas" panose="020B0609020204030204" pitchFamily="49" charset="0"/>
              <a:sym typeface="Wingdings"/>
            </a:endParaRPr>
          </a:p>
          <a:p>
            <a:endParaRPr lang="en-US" sz="2600" dirty="0">
              <a:latin typeface="Consolas" panose="020B0609020204030204" pitchFamily="49" charset="0"/>
              <a:sym typeface="Wingdings"/>
            </a:endParaRPr>
          </a:p>
          <a:p>
            <a:endParaRPr lang="en-US" sz="2600" dirty="0">
              <a:latin typeface="Consolas" panose="020B0609020204030204" pitchFamily="49" charset="0"/>
              <a:sym typeface="Wingdings"/>
            </a:endParaRPr>
          </a:p>
          <a:p>
            <a:r>
              <a:rPr lang="en-US" sz="2600" dirty="0">
                <a:sym typeface="Wingdings"/>
              </a:rPr>
              <a:t>Puck #2 will scan for Bluetooth broadcast from Puck #1. If found, it will rebroadcast the same temperature data</a:t>
            </a:r>
          </a:p>
          <a:p>
            <a:endParaRPr lang="en-US" sz="2600" dirty="0">
              <a:sym typeface="Wingdings"/>
            </a:endParaRPr>
          </a:p>
          <a:p>
            <a:endParaRPr lang="en-US" sz="2600" dirty="0">
              <a:sym typeface="Wingdings"/>
            </a:endParaRPr>
          </a:p>
          <a:p>
            <a:r>
              <a:rPr lang="en-US" sz="2600" dirty="0">
                <a:sym typeface="Wingdings"/>
              </a:rPr>
              <a:t>When the </a:t>
            </a:r>
            <a:r>
              <a:rPr lang="en-US" sz="2600" dirty="0" err="1">
                <a:sym typeface="Wingdings"/>
              </a:rPr>
              <a:t>micro:bit</a:t>
            </a:r>
            <a:r>
              <a:rPr lang="en-US" sz="2600" dirty="0">
                <a:sym typeface="Wingdings"/>
              </a:rPr>
              <a:t> detects the temperature data, the LED on board will turn on.</a:t>
            </a:r>
            <a:br>
              <a:rPr lang="en-US" sz="2600" dirty="0">
                <a:sym typeface="Wingdings"/>
              </a:rPr>
            </a:br>
            <a:endParaRPr lang="en-US" sz="2600" dirty="0">
              <a:sym typeface="Wingdings"/>
            </a:endParaRPr>
          </a:p>
          <a:p>
            <a:r>
              <a:rPr lang="en-US" sz="2000" dirty="0">
                <a:sym typeface="Wingdings"/>
              </a:rPr>
              <a:t>Note: only Puck #1 and #2 requires programming beforehand, the </a:t>
            </a:r>
            <a:r>
              <a:rPr lang="en-US" sz="2000" dirty="0" err="1">
                <a:sym typeface="Wingdings"/>
              </a:rPr>
              <a:t>micro:bit</a:t>
            </a:r>
            <a:r>
              <a:rPr lang="en-US" sz="2000" dirty="0">
                <a:sym typeface="Wingdings"/>
              </a:rPr>
              <a:t> does not contain any preloaded code</a:t>
            </a:r>
          </a:p>
          <a:p>
            <a:endParaRPr lang="en-US" sz="2300" dirty="0">
              <a:sym typeface="Wingdings"/>
            </a:endParaRPr>
          </a:p>
          <a:p>
            <a:endParaRPr lang="en-MY" sz="2600" dirty="0"/>
          </a:p>
        </p:txBody>
      </p:sp>
      <p:sp>
        <p:nvSpPr>
          <p:cNvPr id="8" name="Title 1"/>
          <p:cNvSpPr txBox="1">
            <a:spLocks/>
          </p:cNvSpPr>
          <p:nvPr/>
        </p:nvSpPr>
        <p:spPr>
          <a:xfrm>
            <a:off x="2040283" y="0"/>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Bluetooth Mesh</a:t>
            </a:r>
          </a:p>
        </p:txBody>
      </p:sp>
      <p:pic>
        <p:nvPicPr>
          <p:cNvPr id="4" name="Picture 3" descr="A picture containing white, indoor, sitting, seat&#10;&#10;Description generated with very high confidence"/>
          <p:cNvPicPr>
            <a:picLocks noChangeAspect="1"/>
          </p:cNvPicPr>
          <p:nvPr/>
        </p:nvPicPr>
        <p:blipFill>
          <a:blip r:embed="rId3"/>
          <a:stretch>
            <a:fillRect/>
          </a:stretch>
        </p:blipFill>
        <p:spPr>
          <a:xfrm>
            <a:off x="234179" y="320372"/>
            <a:ext cx="1699552" cy="1699552"/>
          </a:xfrm>
          <a:prstGeom prst="rect">
            <a:avLst/>
          </a:prstGeom>
        </p:spPr>
      </p:pic>
      <p:pic>
        <p:nvPicPr>
          <p:cNvPr id="10" name="Picture 9" descr="A picture containing white, indoor, sitting, seat&#10;&#10;Description generated with very high confidence"/>
          <p:cNvPicPr>
            <a:picLocks noChangeAspect="1"/>
          </p:cNvPicPr>
          <p:nvPr/>
        </p:nvPicPr>
        <p:blipFill>
          <a:blip r:embed="rId3"/>
          <a:stretch>
            <a:fillRect/>
          </a:stretch>
        </p:blipFill>
        <p:spPr>
          <a:xfrm>
            <a:off x="206697" y="2631357"/>
            <a:ext cx="1699552" cy="1699552"/>
          </a:xfrm>
          <a:prstGeom prst="rect">
            <a:avLst/>
          </a:prstGeom>
        </p:spPr>
      </p:pic>
      <p:pic>
        <p:nvPicPr>
          <p:cNvPr id="12" name="Picture 11"/>
          <p:cNvPicPr>
            <a:picLocks noChangeAspect="1"/>
          </p:cNvPicPr>
          <p:nvPr/>
        </p:nvPicPr>
        <p:blipFill>
          <a:blip r:embed="rId4"/>
          <a:stretch>
            <a:fillRect/>
          </a:stretch>
        </p:blipFill>
        <p:spPr>
          <a:xfrm>
            <a:off x="276514" y="5366479"/>
            <a:ext cx="1560613" cy="1318012"/>
          </a:xfrm>
          <a:prstGeom prst="rect">
            <a:avLst/>
          </a:prstGeom>
        </p:spPr>
      </p:pic>
      <p:sp>
        <p:nvSpPr>
          <p:cNvPr id="15" name="Content Placeholder 2"/>
          <p:cNvSpPr txBox="1">
            <a:spLocks/>
          </p:cNvSpPr>
          <p:nvPr/>
        </p:nvSpPr>
        <p:spPr>
          <a:xfrm>
            <a:off x="302302" y="553969"/>
            <a:ext cx="1511508" cy="49534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600" dirty="0"/>
              <a:t>Puck #1</a:t>
            </a:r>
            <a:endParaRPr lang="en-US" sz="2300" dirty="0">
              <a:sym typeface="Wingdings"/>
            </a:endParaRPr>
          </a:p>
          <a:p>
            <a:endParaRPr lang="en-MY" sz="2600" dirty="0"/>
          </a:p>
        </p:txBody>
      </p:sp>
      <p:sp>
        <p:nvSpPr>
          <p:cNvPr id="16" name="Content Placeholder 2"/>
          <p:cNvSpPr txBox="1">
            <a:spLocks/>
          </p:cNvSpPr>
          <p:nvPr/>
        </p:nvSpPr>
        <p:spPr>
          <a:xfrm>
            <a:off x="244840" y="2804992"/>
            <a:ext cx="1511508" cy="49534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600" dirty="0"/>
              <a:t>Puck #2</a:t>
            </a:r>
            <a:endParaRPr lang="en-US" sz="2300" dirty="0">
              <a:sym typeface="Wingdings"/>
            </a:endParaRPr>
          </a:p>
          <a:p>
            <a:endParaRPr lang="en-MY" sz="2600" dirty="0"/>
          </a:p>
        </p:txBody>
      </p:sp>
      <p:sp>
        <p:nvSpPr>
          <p:cNvPr id="17" name="Content Placeholder 2"/>
          <p:cNvSpPr txBox="1">
            <a:spLocks/>
          </p:cNvSpPr>
          <p:nvPr/>
        </p:nvSpPr>
        <p:spPr>
          <a:xfrm>
            <a:off x="214860" y="4948584"/>
            <a:ext cx="1511508" cy="495344"/>
          </a:xfrm>
          <a:prstGeom prst="rect">
            <a:avLst/>
          </a:prstGeom>
        </p:spPr>
        <p:txBody>
          <a:bodyPr vert="horz" lIns="91440" tIns="45720" rIns="91440" bIns="45720" rtlCol="0">
            <a:normAutofit fontScale="850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800" dirty="0" err="1"/>
              <a:t>Micro:bit</a:t>
            </a:r>
            <a:endParaRPr lang="en-US" sz="2800" dirty="0">
              <a:sym typeface="Wingdings"/>
            </a:endParaRPr>
          </a:p>
          <a:p>
            <a:endParaRPr lang="en-MY" sz="2600" dirty="0"/>
          </a:p>
        </p:txBody>
      </p:sp>
      <p:sp>
        <p:nvSpPr>
          <p:cNvPr id="18" name="Arrow: Down 17"/>
          <p:cNvSpPr/>
          <p:nvPr/>
        </p:nvSpPr>
        <p:spPr>
          <a:xfrm>
            <a:off x="794479" y="1768839"/>
            <a:ext cx="494676" cy="10493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9" name="Arrow: Down 18"/>
          <p:cNvSpPr/>
          <p:nvPr/>
        </p:nvSpPr>
        <p:spPr>
          <a:xfrm>
            <a:off x="781987" y="3974891"/>
            <a:ext cx="494676" cy="10493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20" name="Picture 19"/>
          <p:cNvPicPr>
            <a:picLocks noChangeAspect="1"/>
          </p:cNvPicPr>
          <p:nvPr/>
        </p:nvPicPr>
        <p:blipFill rotWithShape="1">
          <a:blip r:embed="rId5"/>
          <a:srcRect l="11803" t="18394" r="37213" b="57613"/>
          <a:stretch/>
        </p:blipFill>
        <p:spPr>
          <a:xfrm>
            <a:off x="2203555" y="1431562"/>
            <a:ext cx="6745574" cy="1691815"/>
          </a:xfrm>
          <a:prstGeom prst="rect">
            <a:avLst/>
          </a:prstGeom>
        </p:spPr>
      </p:pic>
      <p:pic>
        <p:nvPicPr>
          <p:cNvPr id="21" name="Picture 20"/>
          <p:cNvPicPr>
            <a:picLocks noChangeAspect="1"/>
          </p:cNvPicPr>
          <p:nvPr/>
        </p:nvPicPr>
        <p:blipFill rotWithShape="1">
          <a:blip r:embed="rId6"/>
          <a:srcRect l="11967" t="26084" r="30000" b="62227"/>
          <a:stretch/>
        </p:blipFill>
        <p:spPr>
          <a:xfrm>
            <a:off x="2188564" y="4174759"/>
            <a:ext cx="6563340" cy="704539"/>
          </a:xfrm>
          <a:prstGeom prst="rect">
            <a:avLst/>
          </a:prstGeom>
        </p:spPr>
      </p:pic>
    </p:spTree>
    <p:extLst>
      <p:ext uri="{BB962C8B-B14F-4D97-AF65-F5344CB8AC3E}">
        <p14:creationId xmlns:p14="http://schemas.microsoft.com/office/powerpoint/2010/main" val="24287653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782846" y="1181056"/>
            <a:ext cx="7492810" cy="4297087"/>
          </a:xfrm>
        </p:spPr>
        <p:txBody>
          <a:bodyPr>
            <a:normAutofit/>
          </a:bodyPr>
          <a:lstStyle/>
          <a:p>
            <a:r>
              <a:rPr lang="en-US" sz="2600" dirty="0"/>
              <a:t>The sender Puck can scan all nearby Bluetooth devices and filter out the devices you want to connect to.</a:t>
            </a:r>
          </a:p>
          <a:p>
            <a:r>
              <a:rPr lang="en-US" sz="2600" dirty="0"/>
              <a:t>No prior configuration on the receiving Puck is required</a:t>
            </a:r>
          </a:p>
          <a:p>
            <a:r>
              <a:rPr lang="en-US" sz="2600" dirty="0">
                <a:sym typeface="Wingdings"/>
              </a:rPr>
              <a:t>But if specific user defined functions is required, need to define on receiving Puck first</a:t>
            </a:r>
          </a:p>
          <a:p>
            <a:pPr lvl="1"/>
            <a:r>
              <a:rPr lang="en-US" sz="2300" dirty="0">
                <a:sym typeface="Wingdings"/>
              </a:rPr>
              <a:t>E.g. the </a:t>
            </a:r>
            <a:r>
              <a:rPr lang="en-US" sz="2300" dirty="0">
                <a:latin typeface="Consolas" panose="020B0609020204030204" pitchFamily="49" charset="0"/>
                <a:sym typeface="Wingdings"/>
              </a:rPr>
              <a:t>rebroadcast()</a:t>
            </a:r>
            <a:r>
              <a:rPr lang="en-US" sz="2300" dirty="0">
                <a:sym typeface="Wingdings"/>
              </a:rPr>
              <a:t> function in the picture below</a:t>
            </a:r>
          </a:p>
          <a:p>
            <a:endParaRPr lang="en-MY" sz="2600" dirty="0"/>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Puck to Puck Comm.</a:t>
            </a:r>
          </a:p>
        </p:txBody>
      </p:sp>
      <p:pic>
        <p:nvPicPr>
          <p:cNvPr id="5" name="Picture 4"/>
          <p:cNvPicPr>
            <a:picLocks noChangeAspect="1"/>
          </p:cNvPicPr>
          <p:nvPr/>
        </p:nvPicPr>
        <p:blipFill rotWithShape="1">
          <a:blip r:embed="rId4"/>
          <a:srcRect l="61312" t="43915" r="5737" b="34262"/>
          <a:stretch/>
        </p:blipFill>
        <p:spPr>
          <a:xfrm>
            <a:off x="299802" y="4542020"/>
            <a:ext cx="5231567" cy="2030160"/>
          </a:xfrm>
          <a:prstGeom prst="rect">
            <a:avLst/>
          </a:prstGeom>
        </p:spPr>
      </p:pic>
    </p:spTree>
    <p:extLst>
      <p:ext uri="{BB962C8B-B14F-4D97-AF65-F5344CB8AC3E}">
        <p14:creationId xmlns:p14="http://schemas.microsoft.com/office/powerpoint/2010/main" val="337693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8" name="Picture 2" descr="https://upload.wikimedia.org/wikipedia/commons/thumb/9/9b/Internet_of_Things.svg/450px-Internet_of_Things.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 y="1310641"/>
            <a:ext cx="7570970" cy="4794948"/>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err="1"/>
              <a:t>IoT</a:t>
            </a:r>
            <a:r>
              <a:rPr lang="en-MY" sz="4000" dirty="0"/>
              <a:t> Trend</a:t>
            </a:r>
          </a:p>
        </p:txBody>
      </p:sp>
    </p:spTree>
    <p:extLst>
      <p:ext uri="{BB962C8B-B14F-4D97-AF65-F5344CB8AC3E}">
        <p14:creationId xmlns:p14="http://schemas.microsoft.com/office/powerpoint/2010/main" val="11362886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149555"/>
            <a:ext cx="7492810" cy="5251245"/>
          </a:xfrm>
        </p:spPr>
        <p:txBody>
          <a:bodyPr>
            <a:normAutofit lnSpcReduction="10000"/>
          </a:bodyPr>
          <a:lstStyle/>
          <a:p>
            <a:r>
              <a:rPr lang="en-MY" sz="2500" dirty="0"/>
              <a:t>Light Sensor</a:t>
            </a:r>
          </a:p>
          <a:p>
            <a:pPr lvl="1"/>
            <a:r>
              <a:rPr lang="en-MY" sz="2200" dirty="0"/>
              <a:t>Measure the “brightness” of the environment around the Puck</a:t>
            </a:r>
          </a:p>
          <a:p>
            <a:r>
              <a:rPr lang="en-MY" sz="2500" dirty="0"/>
              <a:t>Temperature Sensor</a:t>
            </a:r>
          </a:p>
          <a:p>
            <a:pPr lvl="1"/>
            <a:r>
              <a:rPr lang="en-MY" sz="2200" dirty="0"/>
              <a:t>Measure surrounding temperature</a:t>
            </a:r>
          </a:p>
          <a:p>
            <a:r>
              <a:rPr lang="en-MY" sz="2500" dirty="0"/>
              <a:t>NFC (Near Field Communication)</a:t>
            </a:r>
          </a:p>
          <a:p>
            <a:pPr lvl="1"/>
            <a:r>
              <a:rPr lang="en-MY" sz="2400" dirty="0"/>
              <a:t>Broadcast any data, can be received by NFC-enabled phones</a:t>
            </a:r>
          </a:p>
          <a:p>
            <a:r>
              <a:rPr lang="en-MY" sz="2500" dirty="0"/>
              <a:t>IR (Infrared)</a:t>
            </a:r>
          </a:p>
          <a:p>
            <a:pPr lvl="1"/>
            <a:r>
              <a:rPr lang="en-MY" sz="2200" dirty="0"/>
              <a:t>Act as a controller, can be used as a power on switch</a:t>
            </a:r>
          </a:p>
          <a:p>
            <a:r>
              <a:rPr lang="en-MY" sz="2500" dirty="0"/>
              <a:t>GPIO Pins, LED and Button</a:t>
            </a:r>
          </a:p>
          <a:p>
            <a:pPr lvl="1"/>
            <a:r>
              <a:rPr lang="en-MY" sz="2400" dirty="0"/>
              <a:t>GPIO Pins capable of PWM, SPI, I2C, UART, Analog Input</a:t>
            </a:r>
          </a:p>
          <a:p>
            <a:pPr lvl="1"/>
            <a:r>
              <a:rPr lang="en-MY" sz="2400" dirty="0"/>
              <a:t>Three LEDs for indication or alert purposes</a:t>
            </a:r>
          </a:p>
          <a:p>
            <a:pPr lvl="1"/>
            <a:r>
              <a:rPr lang="en-MY" sz="2400" dirty="0"/>
              <a:t>Push button can be used for user input </a:t>
            </a:r>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Other Features</a:t>
            </a:r>
          </a:p>
        </p:txBody>
      </p:sp>
    </p:spTree>
    <p:extLst>
      <p:ext uri="{BB962C8B-B14F-4D97-AF65-F5344CB8AC3E}">
        <p14:creationId xmlns:p14="http://schemas.microsoft.com/office/powerpoint/2010/main" val="1954324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190445"/>
            <a:ext cx="4229525" cy="5382883"/>
          </a:xfrm>
        </p:spPr>
        <p:txBody>
          <a:bodyPr>
            <a:normAutofit lnSpcReduction="10000"/>
          </a:bodyPr>
          <a:lstStyle/>
          <a:p>
            <a:r>
              <a:rPr lang="en-MY" sz="2600" dirty="0"/>
              <a:t>Update using </a:t>
            </a:r>
            <a:r>
              <a:rPr lang="en-MY" sz="2600" b="1" dirty="0" err="1"/>
              <a:t>nRF</a:t>
            </a:r>
            <a:r>
              <a:rPr lang="en-MY" sz="2600" b="1" dirty="0"/>
              <a:t> Toolbox App (Android &amp; iOS)</a:t>
            </a:r>
          </a:p>
          <a:p>
            <a:r>
              <a:rPr lang="en-MY" sz="2600" dirty="0"/>
              <a:t>Download the binaries from the official site</a:t>
            </a:r>
          </a:p>
          <a:p>
            <a:r>
              <a:rPr lang="en-MY" sz="2600" dirty="0"/>
              <a:t>Reset the Puck and boot it in debug mode</a:t>
            </a:r>
          </a:p>
          <a:p>
            <a:r>
              <a:rPr lang="en-MY" sz="2600" dirty="0"/>
              <a:t>Upload the firmware to the Puck using the app</a:t>
            </a:r>
          </a:p>
          <a:p>
            <a:r>
              <a:rPr lang="en-MY" sz="2600" dirty="0"/>
              <a:t>Puck.js is still actively developed – firmware updates to provide new functions are released occasionally</a:t>
            </a:r>
          </a:p>
          <a:p>
            <a:r>
              <a:rPr lang="en-MY" sz="2600" dirty="0"/>
              <a:t>Potential BLE5-supporting firmware</a:t>
            </a:r>
          </a:p>
          <a:p>
            <a:endParaRPr lang="en-MY" sz="2200" dirty="0"/>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Overview – Update Firmware</a:t>
            </a:r>
          </a:p>
        </p:txBody>
      </p:sp>
      <p:pic>
        <p:nvPicPr>
          <p:cNvPr id="2" name="Picture 1"/>
          <p:cNvPicPr>
            <a:picLocks noChangeAspect="1"/>
          </p:cNvPicPr>
          <p:nvPr/>
        </p:nvPicPr>
        <p:blipFill rotWithShape="1">
          <a:blip r:embed="rId3"/>
          <a:srcRect t="4772" r="60189"/>
          <a:stretch/>
        </p:blipFill>
        <p:spPr>
          <a:xfrm>
            <a:off x="5279366" y="1173193"/>
            <a:ext cx="3640347" cy="4640664"/>
          </a:xfrm>
          <a:prstGeom prst="rect">
            <a:avLst/>
          </a:prstGeom>
        </p:spPr>
      </p:pic>
    </p:spTree>
    <p:extLst>
      <p:ext uri="{BB962C8B-B14F-4D97-AF65-F5344CB8AC3E}">
        <p14:creationId xmlns:p14="http://schemas.microsoft.com/office/powerpoint/2010/main" val="14406067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123051"/>
            <a:ext cx="7492810" cy="4297087"/>
          </a:xfrm>
        </p:spPr>
        <p:txBody>
          <a:bodyPr>
            <a:normAutofit/>
          </a:bodyPr>
          <a:lstStyle/>
          <a:p>
            <a:r>
              <a:rPr lang="en-MY" sz="2500" dirty="0"/>
              <a:t>Materials:</a:t>
            </a:r>
          </a:p>
          <a:p>
            <a:pPr lvl="1"/>
            <a:r>
              <a:rPr lang="en-MY" sz="2200" dirty="0"/>
              <a:t>Tablet with Web Bluetooth enabled/PC</a:t>
            </a:r>
          </a:p>
          <a:p>
            <a:pPr lvl="1"/>
            <a:r>
              <a:rPr lang="en-MY" sz="2200" dirty="0"/>
              <a:t>Puck.js</a:t>
            </a:r>
          </a:p>
          <a:p>
            <a:r>
              <a:rPr lang="en-MY" sz="2500"/>
              <a:t>Steps (For Tablet):</a:t>
            </a:r>
            <a:endParaRPr lang="en-MY" sz="2500" dirty="0"/>
          </a:p>
          <a:p>
            <a:pPr marL="800100" lvl="1" indent="-457200">
              <a:buFont typeface="+mj-lt"/>
              <a:buAutoNum type="arabicPeriod"/>
            </a:pPr>
            <a:r>
              <a:rPr lang="en-MY" sz="2200" dirty="0"/>
              <a:t>Open Chrome Web Browser on the tablet</a:t>
            </a:r>
          </a:p>
          <a:p>
            <a:pPr marL="800100" lvl="1" indent="-457200">
              <a:buFont typeface="+mj-lt"/>
              <a:buAutoNum type="arabicPeriod"/>
            </a:pPr>
            <a:r>
              <a:rPr lang="en-MY" sz="2200" dirty="0"/>
              <a:t>Navigate to </a:t>
            </a:r>
            <a:r>
              <a:rPr lang="en-MY" sz="2200" dirty="0">
                <a:hlinkClick r:id="rId3"/>
              </a:rPr>
              <a:t>http://www.espruino.com/ide/</a:t>
            </a:r>
            <a:r>
              <a:rPr lang="en-MY" sz="2200" dirty="0"/>
              <a:t> </a:t>
            </a:r>
          </a:p>
          <a:p>
            <a:pPr marL="800100" lvl="1" indent="-457200">
              <a:buFont typeface="+mj-lt"/>
              <a:buAutoNum type="arabicPeriod"/>
            </a:pPr>
            <a:r>
              <a:rPr lang="en-MY" sz="2200" dirty="0"/>
              <a:t>Connect to the Puck by clicking the top left button (Yellow)</a:t>
            </a:r>
          </a:p>
          <a:p>
            <a:pPr marL="0" indent="0">
              <a:buNone/>
            </a:pPr>
            <a:endParaRPr lang="en-MY" sz="2500" dirty="0"/>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Hands on (1)</a:t>
            </a:r>
          </a:p>
        </p:txBody>
      </p:sp>
      <p:pic>
        <p:nvPicPr>
          <p:cNvPr id="5" name="Picture 4"/>
          <p:cNvPicPr>
            <a:picLocks noChangeAspect="1"/>
          </p:cNvPicPr>
          <p:nvPr/>
        </p:nvPicPr>
        <p:blipFill>
          <a:blip r:embed="rId4"/>
          <a:stretch>
            <a:fillRect/>
          </a:stretch>
        </p:blipFill>
        <p:spPr>
          <a:xfrm>
            <a:off x="193765" y="4344120"/>
            <a:ext cx="3863766" cy="1645864"/>
          </a:xfrm>
          <a:prstGeom prst="rect">
            <a:avLst/>
          </a:prstGeom>
        </p:spPr>
      </p:pic>
      <p:pic>
        <p:nvPicPr>
          <p:cNvPr id="6" name="Picture 5"/>
          <p:cNvPicPr>
            <a:picLocks noChangeAspect="1"/>
          </p:cNvPicPr>
          <p:nvPr/>
        </p:nvPicPr>
        <p:blipFill>
          <a:blip r:embed="rId5"/>
          <a:stretch>
            <a:fillRect/>
          </a:stretch>
        </p:blipFill>
        <p:spPr>
          <a:xfrm>
            <a:off x="4876799" y="4158988"/>
            <a:ext cx="4161183" cy="2548950"/>
          </a:xfrm>
          <a:prstGeom prst="rect">
            <a:avLst/>
          </a:prstGeom>
        </p:spPr>
      </p:pic>
      <p:sp>
        <p:nvSpPr>
          <p:cNvPr id="7" name="Arrow: Right 6"/>
          <p:cNvSpPr/>
          <p:nvPr/>
        </p:nvSpPr>
        <p:spPr>
          <a:xfrm>
            <a:off x="3644348" y="4890051"/>
            <a:ext cx="1537251" cy="715618"/>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MY"/>
          </a:p>
        </p:txBody>
      </p:sp>
    </p:spTree>
    <p:extLst>
      <p:ext uri="{BB962C8B-B14F-4D97-AF65-F5344CB8AC3E}">
        <p14:creationId xmlns:p14="http://schemas.microsoft.com/office/powerpoint/2010/main" val="9245628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767" y="2425439"/>
            <a:ext cx="9146767" cy="4432561"/>
          </a:xfrm>
          <a:prstGeom prst="rect">
            <a:avLst/>
          </a:prstGeom>
        </p:spPr>
      </p:pic>
      <p:sp>
        <p:nvSpPr>
          <p:cNvPr id="5" name="Title 1"/>
          <p:cNvSpPr txBox="1">
            <a:spLocks/>
          </p:cNvSpPr>
          <p:nvPr/>
        </p:nvSpPr>
        <p:spPr>
          <a:xfrm>
            <a:off x="-1828800" y="128188"/>
            <a:ext cx="6708550"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Hands on (2)</a:t>
            </a:r>
          </a:p>
        </p:txBody>
      </p:sp>
      <p:sp>
        <p:nvSpPr>
          <p:cNvPr id="7" name="Content Placeholder 2"/>
          <p:cNvSpPr>
            <a:spLocks noGrp="1"/>
          </p:cNvSpPr>
          <p:nvPr>
            <p:ph idx="1"/>
          </p:nvPr>
        </p:nvSpPr>
        <p:spPr>
          <a:xfrm>
            <a:off x="299468" y="791747"/>
            <a:ext cx="4325541" cy="4297087"/>
          </a:xfrm>
        </p:spPr>
        <p:txBody>
          <a:bodyPr>
            <a:normAutofit/>
          </a:bodyPr>
          <a:lstStyle/>
          <a:p>
            <a:r>
              <a:rPr lang="en-MY" sz="2500" dirty="0"/>
              <a:t>Steps:</a:t>
            </a:r>
          </a:p>
          <a:p>
            <a:pPr marL="342900" lvl="1" indent="0">
              <a:buNone/>
            </a:pPr>
            <a:r>
              <a:rPr lang="en-MY" sz="2200" dirty="0"/>
              <a:t>4. Click the “Upload code” button</a:t>
            </a:r>
          </a:p>
          <a:p>
            <a:pPr marL="342900" lvl="1" indent="0">
              <a:buNone/>
            </a:pPr>
            <a:r>
              <a:rPr lang="en-MY" sz="2200" dirty="0"/>
              <a:t>5. The red LED on the Puck should be blinking now </a:t>
            </a:r>
            <a:endParaRPr lang="en-MY" sz="2500" dirty="0"/>
          </a:p>
          <a:p>
            <a:endParaRPr lang="en-MY" sz="2500" dirty="0"/>
          </a:p>
        </p:txBody>
      </p:sp>
      <p:sp>
        <p:nvSpPr>
          <p:cNvPr id="2" name="Rectangle: Rounded Corners 1"/>
          <p:cNvSpPr/>
          <p:nvPr/>
        </p:nvSpPr>
        <p:spPr>
          <a:xfrm>
            <a:off x="4837043" y="198783"/>
            <a:ext cx="4187687" cy="2001078"/>
          </a:xfrm>
          <a:prstGeom prst="roundRect">
            <a:avLst/>
          </a:prstGeom>
          <a:solidFill>
            <a:schemeClr val="bg1"/>
          </a:solidFill>
          <a:ln w="57150">
            <a:solidFill>
              <a:srgbClr val="B5E6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8" name="Picture 7"/>
          <p:cNvPicPr>
            <a:picLocks noChangeAspect="1"/>
          </p:cNvPicPr>
          <p:nvPr/>
        </p:nvPicPr>
        <p:blipFill>
          <a:blip r:embed="rId3"/>
          <a:stretch>
            <a:fillRect/>
          </a:stretch>
        </p:blipFill>
        <p:spPr>
          <a:xfrm>
            <a:off x="5002166" y="350597"/>
            <a:ext cx="3868743" cy="1756499"/>
          </a:xfrm>
          <a:prstGeom prst="rect">
            <a:avLst/>
          </a:prstGeom>
        </p:spPr>
      </p:pic>
    </p:spTree>
    <p:extLst>
      <p:ext uri="{BB962C8B-B14F-4D97-AF65-F5344CB8AC3E}">
        <p14:creationId xmlns:p14="http://schemas.microsoft.com/office/powerpoint/2010/main" val="34559807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123051"/>
            <a:ext cx="7127486" cy="4297087"/>
          </a:xfrm>
        </p:spPr>
        <p:txBody>
          <a:bodyPr>
            <a:normAutofit/>
          </a:bodyPr>
          <a:lstStyle/>
          <a:p>
            <a:r>
              <a:rPr lang="en-MY" sz="2500" dirty="0"/>
              <a:t>There are several codes preloaded in the tablet to showcase the sensors </a:t>
            </a:r>
          </a:p>
          <a:p>
            <a:r>
              <a:rPr lang="en-MY" sz="2500" dirty="0"/>
              <a:t>Feel free to try them out!</a:t>
            </a:r>
            <a:endParaRPr lang="en-MY" sz="2200" dirty="0"/>
          </a:p>
          <a:p>
            <a:pPr marL="0" indent="0">
              <a:buNone/>
            </a:pPr>
            <a:endParaRPr lang="en-MY" sz="2500" dirty="0"/>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Hands on (3)</a:t>
            </a:r>
          </a:p>
        </p:txBody>
      </p:sp>
      <p:pic>
        <p:nvPicPr>
          <p:cNvPr id="4" name="Picture 3"/>
          <p:cNvPicPr>
            <a:picLocks noChangeAspect="1"/>
          </p:cNvPicPr>
          <p:nvPr/>
        </p:nvPicPr>
        <p:blipFill rotWithShape="1">
          <a:blip r:embed="rId3"/>
          <a:srcRect l="26605" t="44433" r="18960"/>
          <a:stretch/>
        </p:blipFill>
        <p:spPr>
          <a:xfrm>
            <a:off x="504968" y="4408227"/>
            <a:ext cx="3985146" cy="2275578"/>
          </a:xfrm>
          <a:prstGeom prst="rect">
            <a:avLst/>
          </a:prstGeom>
        </p:spPr>
      </p:pic>
      <p:pic>
        <p:nvPicPr>
          <p:cNvPr id="5" name="Picture 4"/>
          <p:cNvPicPr>
            <a:picLocks noChangeAspect="1"/>
          </p:cNvPicPr>
          <p:nvPr/>
        </p:nvPicPr>
        <p:blipFill>
          <a:blip r:embed="rId4"/>
          <a:stretch>
            <a:fillRect/>
          </a:stretch>
        </p:blipFill>
        <p:spPr>
          <a:xfrm>
            <a:off x="666805" y="2838820"/>
            <a:ext cx="3142857" cy="1371429"/>
          </a:xfrm>
          <a:prstGeom prst="rect">
            <a:avLst/>
          </a:prstGeom>
        </p:spPr>
      </p:pic>
      <p:pic>
        <p:nvPicPr>
          <p:cNvPr id="6" name="Picture 5"/>
          <p:cNvPicPr>
            <a:picLocks noChangeAspect="1"/>
          </p:cNvPicPr>
          <p:nvPr/>
        </p:nvPicPr>
        <p:blipFill rotWithShape="1">
          <a:blip r:embed="rId5"/>
          <a:srcRect l="8242" r="7711"/>
          <a:stretch/>
        </p:blipFill>
        <p:spPr>
          <a:xfrm>
            <a:off x="5377218" y="1888082"/>
            <a:ext cx="3439236" cy="2301780"/>
          </a:xfrm>
          <a:prstGeom prst="rect">
            <a:avLst/>
          </a:prstGeom>
        </p:spPr>
      </p:pic>
      <p:pic>
        <p:nvPicPr>
          <p:cNvPr id="7" name="Picture 6"/>
          <p:cNvPicPr>
            <a:picLocks noChangeAspect="1"/>
          </p:cNvPicPr>
          <p:nvPr/>
        </p:nvPicPr>
        <p:blipFill rotWithShape="1">
          <a:blip r:embed="rId6"/>
          <a:srcRect l="11940" r="5224"/>
          <a:stretch/>
        </p:blipFill>
        <p:spPr>
          <a:xfrm>
            <a:off x="5377217" y="4394579"/>
            <a:ext cx="3487036" cy="2367886"/>
          </a:xfrm>
          <a:prstGeom prst="rect">
            <a:avLst/>
          </a:prstGeom>
        </p:spPr>
      </p:pic>
      <p:sp>
        <p:nvSpPr>
          <p:cNvPr id="9" name="Arrow: Down 8"/>
          <p:cNvSpPr/>
          <p:nvPr/>
        </p:nvSpPr>
        <p:spPr>
          <a:xfrm>
            <a:off x="1351128" y="4080681"/>
            <a:ext cx="627797" cy="7233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2" name="Arrow: Down 11"/>
          <p:cNvSpPr/>
          <p:nvPr/>
        </p:nvSpPr>
        <p:spPr>
          <a:xfrm rot="13885609">
            <a:off x="4611524" y="3128075"/>
            <a:ext cx="627797" cy="186601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4" name="Arrow: Down 13"/>
          <p:cNvSpPr/>
          <p:nvPr/>
        </p:nvSpPr>
        <p:spPr>
          <a:xfrm>
            <a:off x="7167348" y="3960126"/>
            <a:ext cx="627797" cy="7233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5" name="Rectangle 14"/>
          <p:cNvSpPr/>
          <p:nvPr/>
        </p:nvSpPr>
        <p:spPr>
          <a:xfrm>
            <a:off x="0" y="0"/>
            <a:ext cx="2728952" cy="1015663"/>
          </a:xfrm>
          <a:prstGeom prst="rect">
            <a:avLst/>
          </a:prstGeom>
        </p:spPr>
        <p:txBody>
          <a:bodyPr wrap="none">
            <a:spAutoFit/>
          </a:bodyPr>
          <a:lstStyle/>
          <a:p>
            <a:r>
              <a:rPr lang="en-MY" sz="3000" b="1" dirty="0"/>
              <a:t>Training Codes:</a:t>
            </a:r>
          </a:p>
          <a:p>
            <a:r>
              <a:rPr lang="en-MY" sz="3000" u="sng" dirty="0">
                <a:solidFill>
                  <a:schemeClr val="accent1"/>
                </a:solidFill>
              </a:rPr>
              <a:t>goo.gl/YG165W</a:t>
            </a:r>
          </a:p>
        </p:txBody>
      </p:sp>
    </p:spTree>
    <p:extLst>
      <p:ext uri="{BB962C8B-B14F-4D97-AF65-F5344CB8AC3E}">
        <p14:creationId xmlns:p14="http://schemas.microsoft.com/office/powerpoint/2010/main" val="34217924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57797" y="1173236"/>
            <a:ext cx="7127486" cy="4893436"/>
          </a:xfrm>
        </p:spPr>
        <p:txBody>
          <a:bodyPr>
            <a:normAutofit fontScale="92500" lnSpcReduction="10000"/>
          </a:bodyPr>
          <a:lstStyle/>
          <a:p>
            <a:r>
              <a:rPr lang="en-MY" sz="2500" b="1" dirty="0"/>
              <a:t>Training_LED.js</a:t>
            </a:r>
          </a:p>
          <a:p>
            <a:r>
              <a:rPr lang="en-MY" sz="2500" dirty="0"/>
              <a:t>Use the button to turn the LED on and off</a:t>
            </a:r>
          </a:p>
          <a:p>
            <a:endParaRPr lang="en-MY" sz="2500" dirty="0"/>
          </a:p>
          <a:p>
            <a:r>
              <a:rPr lang="en-MY" sz="2500" b="1" dirty="0"/>
              <a:t>Training_Magnetometer.js </a:t>
            </a:r>
          </a:p>
          <a:p>
            <a:r>
              <a:rPr lang="en-MY" sz="2500" dirty="0"/>
              <a:t>Turn on Green LED when metal is close by (e.g. scissors/some smartphones)</a:t>
            </a:r>
          </a:p>
          <a:p>
            <a:endParaRPr lang="en-MY" sz="2500" dirty="0"/>
          </a:p>
          <a:p>
            <a:r>
              <a:rPr lang="en-MY" sz="2500" b="1" dirty="0"/>
              <a:t>Training_capSense.js</a:t>
            </a:r>
          </a:p>
          <a:p>
            <a:r>
              <a:rPr lang="en-MY" sz="2500" dirty="0"/>
              <a:t>Turn on Red LED when a finger is placed on D11</a:t>
            </a:r>
          </a:p>
          <a:p>
            <a:endParaRPr lang="en-MY" sz="2500" dirty="0"/>
          </a:p>
          <a:p>
            <a:r>
              <a:rPr lang="en-MY" sz="2500" b="1" dirty="0"/>
              <a:t>Training_Puck2Puck_Master.js</a:t>
            </a:r>
          </a:p>
          <a:p>
            <a:r>
              <a:rPr lang="en-MY" sz="2500" b="1" dirty="0"/>
              <a:t>Training_Puck2Puck_Slave.js </a:t>
            </a:r>
          </a:p>
          <a:p>
            <a:r>
              <a:rPr lang="en-MY" sz="2500" dirty="0"/>
              <a:t>The Master Puck can control the Slave’s LED</a:t>
            </a:r>
          </a:p>
          <a:p>
            <a:endParaRPr lang="en-MY" sz="2200" dirty="0"/>
          </a:p>
          <a:p>
            <a:pPr marL="0" indent="0">
              <a:buNone/>
            </a:pPr>
            <a:endParaRPr lang="en-MY" sz="2500" dirty="0"/>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Hands on (4)</a:t>
            </a:r>
          </a:p>
        </p:txBody>
      </p:sp>
      <p:sp>
        <p:nvSpPr>
          <p:cNvPr id="2" name="Rectangle 1"/>
          <p:cNvSpPr/>
          <p:nvPr/>
        </p:nvSpPr>
        <p:spPr>
          <a:xfrm>
            <a:off x="0" y="0"/>
            <a:ext cx="2728952" cy="1015663"/>
          </a:xfrm>
          <a:prstGeom prst="rect">
            <a:avLst/>
          </a:prstGeom>
        </p:spPr>
        <p:txBody>
          <a:bodyPr wrap="none">
            <a:spAutoFit/>
          </a:bodyPr>
          <a:lstStyle/>
          <a:p>
            <a:r>
              <a:rPr lang="en-MY" sz="3000" b="1" dirty="0"/>
              <a:t>Training Codes:</a:t>
            </a:r>
          </a:p>
          <a:p>
            <a:r>
              <a:rPr lang="en-MY" sz="3000" u="sng" dirty="0">
                <a:solidFill>
                  <a:schemeClr val="accent1"/>
                </a:solidFill>
              </a:rPr>
              <a:t>goo.gl/YG165W</a:t>
            </a:r>
          </a:p>
        </p:txBody>
      </p:sp>
    </p:spTree>
    <p:extLst>
      <p:ext uri="{BB962C8B-B14F-4D97-AF65-F5344CB8AC3E}">
        <p14:creationId xmlns:p14="http://schemas.microsoft.com/office/powerpoint/2010/main" val="21480802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083295"/>
            <a:ext cx="7127486" cy="4893436"/>
          </a:xfrm>
        </p:spPr>
        <p:txBody>
          <a:bodyPr>
            <a:normAutofit/>
          </a:bodyPr>
          <a:lstStyle/>
          <a:p>
            <a:r>
              <a:rPr lang="en-MY" sz="2500" b="1" dirty="0">
                <a:solidFill>
                  <a:schemeClr val="bg1"/>
                </a:solidFill>
              </a:rPr>
              <a:t>Training_Light.js</a:t>
            </a:r>
          </a:p>
          <a:p>
            <a:r>
              <a:rPr lang="en-MY" sz="2500" dirty="0">
                <a:solidFill>
                  <a:schemeClr val="bg1"/>
                </a:solidFill>
              </a:rPr>
              <a:t>Turn on the LED when dark (cover the Puck with your fingers)</a:t>
            </a:r>
          </a:p>
          <a:p>
            <a:endParaRPr lang="en-MY" sz="2500" dirty="0"/>
          </a:p>
          <a:p>
            <a:r>
              <a:rPr lang="en-MY" sz="2500" b="1" dirty="0"/>
              <a:t>Other individual instructions</a:t>
            </a:r>
          </a:p>
          <a:p>
            <a:r>
              <a:rPr lang="en-MY" sz="2000" dirty="0" err="1">
                <a:latin typeface="Consolas" panose="020B0609020204030204" pitchFamily="49" charset="0"/>
              </a:rPr>
              <a:t>digitalWrite</a:t>
            </a:r>
            <a:r>
              <a:rPr lang="en-MY" sz="2000" dirty="0">
                <a:latin typeface="Consolas" panose="020B0609020204030204" pitchFamily="49" charset="0"/>
              </a:rPr>
              <a:t>(LED1, 0) – LED1/2/3, 0/1</a:t>
            </a:r>
          </a:p>
          <a:p>
            <a:r>
              <a:rPr lang="en-MY" sz="2000" dirty="0" err="1">
                <a:latin typeface="Consolas" panose="020B0609020204030204" pitchFamily="49" charset="0"/>
              </a:rPr>
              <a:t>E.getTemperature</a:t>
            </a:r>
            <a:r>
              <a:rPr lang="en-MY" sz="2000" dirty="0">
                <a:latin typeface="Consolas" panose="020B0609020204030204" pitchFamily="49" charset="0"/>
              </a:rPr>
              <a:t> – get temperature in C</a:t>
            </a:r>
          </a:p>
          <a:p>
            <a:r>
              <a:rPr lang="en-MY" sz="2000" dirty="0" err="1">
                <a:latin typeface="Consolas" panose="020B0609020204030204" pitchFamily="49" charset="0"/>
              </a:rPr>
              <a:t>Puck.getBatteryPercentage</a:t>
            </a:r>
            <a:r>
              <a:rPr lang="en-MY" sz="2000" dirty="0">
                <a:latin typeface="Consolas" panose="020B0609020204030204" pitchFamily="49" charset="0"/>
              </a:rPr>
              <a:t>()</a:t>
            </a:r>
          </a:p>
          <a:p>
            <a:r>
              <a:rPr lang="en-MY" sz="2000" dirty="0" err="1">
                <a:latin typeface="Consolas" panose="020B0609020204030204" pitchFamily="49" charset="0"/>
              </a:rPr>
              <a:t>Puck.light</a:t>
            </a:r>
            <a:r>
              <a:rPr lang="en-MY" sz="2000" dirty="0">
                <a:latin typeface="Consolas" panose="020B0609020204030204" pitchFamily="49" charset="0"/>
              </a:rPr>
              <a:t>() – light sensor</a:t>
            </a:r>
          </a:p>
          <a:p>
            <a:r>
              <a:rPr lang="en-MY" sz="2000" dirty="0" err="1">
                <a:latin typeface="Consolas" panose="020B0609020204030204" pitchFamily="49" charset="0"/>
              </a:rPr>
              <a:t>Puck.mag</a:t>
            </a:r>
            <a:r>
              <a:rPr lang="en-MY" sz="2000" dirty="0">
                <a:latin typeface="Consolas" panose="020B0609020204030204" pitchFamily="49" charset="0"/>
              </a:rPr>
              <a:t>() – get magnetometer reading (</a:t>
            </a:r>
            <a:r>
              <a:rPr lang="en-MY" sz="2000" dirty="0" err="1">
                <a:latin typeface="Consolas" panose="020B0609020204030204" pitchFamily="49" charset="0"/>
              </a:rPr>
              <a:t>x,y,z</a:t>
            </a:r>
            <a:r>
              <a:rPr lang="en-MY" sz="2000" dirty="0">
                <a:latin typeface="Consolas" panose="020B0609020204030204" pitchFamily="49" charset="0"/>
              </a:rPr>
              <a:t> coordinates)</a:t>
            </a:r>
          </a:p>
          <a:p>
            <a:endParaRPr lang="en-MY" sz="2500" b="1" dirty="0"/>
          </a:p>
          <a:p>
            <a:endParaRPr lang="en-MY" sz="2200" dirty="0"/>
          </a:p>
          <a:p>
            <a:pPr marL="0" indent="0">
              <a:buNone/>
            </a:pPr>
            <a:endParaRPr lang="en-MY" sz="2500" dirty="0"/>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Hands on (5)</a:t>
            </a:r>
          </a:p>
        </p:txBody>
      </p:sp>
      <p:sp>
        <p:nvSpPr>
          <p:cNvPr id="5" name="Rectangle 4"/>
          <p:cNvSpPr/>
          <p:nvPr/>
        </p:nvSpPr>
        <p:spPr>
          <a:xfrm>
            <a:off x="0" y="0"/>
            <a:ext cx="2728952" cy="1015663"/>
          </a:xfrm>
          <a:prstGeom prst="rect">
            <a:avLst/>
          </a:prstGeom>
        </p:spPr>
        <p:txBody>
          <a:bodyPr wrap="none">
            <a:spAutoFit/>
          </a:bodyPr>
          <a:lstStyle/>
          <a:p>
            <a:r>
              <a:rPr lang="en-MY" sz="3000" b="1" dirty="0"/>
              <a:t>Training Codes:</a:t>
            </a:r>
          </a:p>
          <a:p>
            <a:r>
              <a:rPr lang="en-MY" sz="3000" u="sng" dirty="0">
                <a:solidFill>
                  <a:schemeClr val="accent1"/>
                </a:solidFill>
              </a:rPr>
              <a:t>goo.gl/YG165W</a:t>
            </a:r>
          </a:p>
        </p:txBody>
      </p:sp>
    </p:spTree>
    <p:extLst>
      <p:ext uri="{BB962C8B-B14F-4D97-AF65-F5344CB8AC3E}">
        <p14:creationId xmlns:p14="http://schemas.microsoft.com/office/powerpoint/2010/main" val="25673228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19725" y="1263177"/>
            <a:ext cx="6460761" cy="5392456"/>
          </a:xfrm>
        </p:spPr>
        <p:txBody>
          <a:bodyPr>
            <a:normAutofit/>
          </a:bodyPr>
          <a:lstStyle/>
          <a:p>
            <a:r>
              <a:rPr lang="en-MY" sz="2500" b="1" dirty="0"/>
              <a:t>Metal Detector – Security Gate</a:t>
            </a:r>
          </a:p>
          <a:p>
            <a:r>
              <a:rPr lang="en-MY" sz="2500" dirty="0"/>
              <a:t>Green LED on initially</a:t>
            </a:r>
          </a:p>
          <a:p>
            <a:r>
              <a:rPr lang="en-MY" sz="2500" dirty="0"/>
              <a:t>When detecting a smartphone passing by, flash the Red LED + Broadcast message “Metal Detected” using Bluetooth</a:t>
            </a:r>
          </a:p>
          <a:p>
            <a:r>
              <a:rPr lang="en-MY" sz="2500" dirty="0"/>
              <a:t>To reduce power consumption, set the Bluetooth broadcast power to minimum and advertising interval to 1s</a:t>
            </a:r>
          </a:p>
          <a:p>
            <a:endParaRPr lang="en-MY" sz="2500" dirty="0"/>
          </a:p>
          <a:p>
            <a:r>
              <a:rPr lang="en-MY" sz="2500" b="1" dirty="0"/>
              <a:t>Setup</a:t>
            </a:r>
          </a:p>
          <a:p>
            <a:r>
              <a:rPr lang="en-MY" sz="2500" dirty="0"/>
              <a:t>Download </a:t>
            </a:r>
            <a:r>
              <a:rPr lang="en-MY" sz="2500" b="1" u="sng" dirty="0"/>
              <a:t>Exercise_SecurityGate.js</a:t>
            </a:r>
            <a:r>
              <a:rPr lang="en-MY" sz="2500" dirty="0"/>
              <a:t> from the site above</a:t>
            </a:r>
          </a:p>
          <a:p>
            <a:endParaRPr lang="en-MY" sz="2500" b="1" dirty="0"/>
          </a:p>
          <a:p>
            <a:endParaRPr lang="en-MY" sz="2200" dirty="0"/>
          </a:p>
          <a:p>
            <a:pPr marL="0" indent="0">
              <a:buNone/>
            </a:pPr>
            <a:endParaRPr lang="en-MY" sz="2500" dirty="0"/>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Exercise (1)</a:t>
            </a:r>
          </a:p>
        </p:txBody>
      </p:sp>
      <p:pic>
        <p:nvPicPr>
          <p:cNvPr id="4" name="Picture 3" descr="A picture containing standing, woman, posing&#10;&#10;Description generated with high confidence"/>
          <p:cNvPicPr>
            <a:picLocks noChangeAspect="1"/>
          </p:cNvPicPr>
          <p:nvPr/>
        </p:nvPicPr>
        <p:blipFill rotWithShape="1">
          <a:blip r:embed="rId3"/>
          <a:srcRect l="22445" r="23529"/>
          <a:stretch/>
        </p:blipFill>
        <p:spPr>
          <a:xfrm>
            <a:off x="7075357" y="1094817"/>
            <a:ext cx="1603948" cy="4271662"/>
          </a:xfrm>
          <a:prstGeom prst="rect">
            <a:avLst/>
          </a:prstGeom>
        </p:spPr>
      </p:pic>
      <p:sp>
        <p:nvSpPr>
          <p:cNvPr id="7" name="Content Placeholder 2"/>
          <p:cNvSpPr txBox="1">
            <a:spLocks/>
          </p:cNvSpPr>
          <p:nvPr/>
        </p:nvSpPr>
        <p:spPr>
          <a:xfrm>
            <a:off x="0" y="6400420"/>
            <a:ext cx="9144000" cy="45758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MY" sz="1200" dirty="0"/>
              <a:t>Note: The range of the magnetometer is very low, around 3cm above the Puck, so it can’t really be used for an actual security gate metal detector, but it will serve well for this sample exercise</a:t>
            </a:r>
          </a:p>
          <a:p>
            <a:endParaRPr lang="en-MY" sz="2500" dirty="0"/>
          </a:p>
          <a:p>
            <a:endParaRPr lang="en-MY" sz="2500" dirty="0"/>
          </a:p>
          <a:p>
            <a:endParaRPr lang="en-MY" sz="2200" dirty="0"/>
          </a:p>
          <a:p>
            <a:pPr marL="0" indent="0">
              <a:buFont typeface="Arial" panose="020B0604020202020204" pitchFamily="34" charset="0"/>
              <a:buNone/>
            </a:pPr>
            <a:endParaRPr lang="en-MY" sz="2500" dirty="0"/>
          </a:p>
          <a:p>
            <a:endParaRPr lang="en-MY" sz="2500" dirty="0"/>
          </a:p>
        </p:txBody>
      </p:sp>
      <p:sp>
        <p:nvSpPr>
          <p:cNvPr id="8" name="Rectangle 7"/>
          <p:cNvSpPr/>
          <p:nvPr/>
        </p:nvSpPr>
        <p:spPr>
          <a:xfrm>
            <a:off x="0" y="0"/>
            <a:ext cx="2728952" cy="1015663"/>
          </a:xfrm>
          <a:prstGeom prst="rect">
            <a:avLst/>
          </a:prstGeom>
        </p:spPr>
        <p:txBody>
          <a:bodyPr wrap="none">
            <a:spAutoFit/>
          </a:bodyPr>
          <a:lstStyle/>
          <a:p>
            <a:r>
              <a:rPr lang="en-MY" sz="3000" b="1" dirty="0"/>
              <a:t>Training Codes:</a:t>
            </a:r>
          </a:p>
          <a:p>
            <a:r>
              <a:rPr lang="en-MY" sz="3000" u="sng" dirty="0">
                <a:solidFill>
                  <a:schemeClr val="accent1"/>
                </a:solidFill>
              </a:rPr>
              <a:t>goo.gl/YG165W</a:t>
            </a:r>
          </a:p>
        </p:txBody>
      </p:sp>
    </p:spTree>
    <p:extLst>
      <p:ext uri="{BB962C8B-B14F-4D97-AF65-F5344CB8AC3E}">
        <p14:creationId xmlns:p14="http://schemas.microsoft.com/office/powerpoint/2010/main" val="11829740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27817" y="1233197"/>
            <a:ext cx="6082649" cy="4893436"/>
          </a:xfrm>
        </p:spPr>
        <p:txBody>
          <a:bodyPr>
            <a:normAutofit/>
          </a:bodyPr>
          <a:lstStyle/>
          <a:p>
            <a:r>
              <a:rPr lang="en-MY" sz="2500" b="1" dirty="0"/>
              <a:t>Hints</a:t>
            </a:r>
          </a:p>
          <a:p>
            <a:r>
              <a:rPr lang="en-MY" sz="2500" dirty="0"/>
              <a:t>What sensor to detect metal?</a:t>
            </a:r>
          </a:p>
          <a:p>
            <a:r>
              <a:rPr lang="en-MY" sz="2500" dirty="0"/>
              <a:t>What will be the threshold be?</a:t>
            </a:r>
          </a:p>
          <a:p>
            <a:endParaRPr lang="en-MY" sz="2500" dirty="0"/>
          </a:p>
          <a:p>
            <a:r>
              <a:rPr lang="en-MY" sz="2500" b="1" dirty="0"/>
              <a:t>Tips</a:t>
            </a:r>
          </a:p>
          <a:p>
            <a:r>
              <a:rPr lang="en-MY" sz="2500" dirty="0"/>
              <a:t>NRF is the Bluetooth library for the Puck</a:t>
            </a:r>
          </a:p>
          <a:p>
            <a:r>
              <a:rPr lang="en-MY" sz="2500" dirty="0"/>
              <a:t>If something wrong </a:t>
            </a:r>
          </a:p>
          <a:p>
            <a:pPr marL="0" indent="0">
              <a:buNone/>
            </a:pPr>
            <a:endParaRPr lang="en-MY" sz="2500" dirty="0"/>
          </a:p>
          <a:p>
            <a:endParaRPr lang="en-MY" sz="2500" dirty="0"/>
          </a:p>
          <a:p>
            <a:endParaRPr lang="en-MY" sz="2500" dirty="0"/>
          </a:p>
          <a:p>
            <a:endParaRPr lang="en-MY" sz="2200" dirty="0"/>
          </a:p>
          <a:p>
            <a:pPr marL="0" indent="0">
              <a:buNone/>
            </a:pPr>
            <a:endParaRPr lang="en-MY" sz="2500" dirty="0"/>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Exercise (2)</a:t>
            </a:r>
          </a:p>
        </p:txBody>
      </p:sp>
      <p:pic>
        <p:nvPicPr>
          <p:cNvPr id="4" name="Picture 3" descr="A picture containing standing, woman, posing&#10;&#10;Description generated with high confidence"/>
          <p:cNvPicPr>
            <a:picLocks noChangeAspect="1"/>
          </p:cNvPicPr>
          <p:nvPr/>
        </p:nvPicPr>
        <p:blipFill rotWithShape="1">
          <a:blip r:embed="rId3"/>
          <a:srcRect l="22445" r="23529"/>
          <a:stretch/>
        </p:blipFill>
        <p:spPr>
          <a:xfrm>
            <a:off x="7075357" y="1094817"/>
            <a:ext cx="1603948" cy="4271662"/>
          </a:xfrm>
          <a:prstGeom prst="rect">
            <a:avLst/>
          </a:prstGeom>
        </p:spPr>
      </p:pic>
      <p:sp>
        <p:nvSpPr>
          <p:cNvPr id="6" name="Rectangle 5"/>
          <p:cNvSpPr/>
          <p:nvPr/>
        </p:nvSpPr>
        <p:spPr>
          <a:xfrm>
            <a:off x="0" y="0"/>
            <a:ext cx="2728952" cy="1015663"/>
          </a:xfrm>
          <a:prstGeom prst="rect">
            <a:avLst/>
          </a:prstGeom>
        </p:spPr>
        <p:txBody>
          <a:bodyPr wrap="none">
            <a:spAutoFit/>
          </a:bodyPr>
          <a:lstStyle/>
          <a:p>
            <a:r>
              <a:rPr lang="en-MY" sz="3000" b="1" dirty="0"/>
              <a:t>Training Codes:</a:t>
            </a:r>
          </a:p>
          <a:p>
            <a:r>
              <a:rPr lang="en-MY" sz="3000" u="sng" dirty="0">
                <a:solidFill>
                  <a:schemeClr val="accent1"/>
                </a:solidFill>
              </a:rPr>
              <a:t>goo.gl/YG165W</a:t>
            </a:r>
          </a:p>
        </p:txBody>
      </p:sp>
    </p:spTree>
    <p:extLst>
      <p:ext uri="{BB962C8B-B14F-4D97-AF65-F5344CB8AC3E}">
        <p14:creationId xmlns:p14="http://schemas.microsoft.com/office/powerpoint/2010/main" val="40609404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782846" y="1181057"/>
            <a:ext cx="7492810" cy="2881278"/>
          </a:xfrm>
        </p:spPr>
        <p:txBody>
          <a:bodyPr>
            <a:normAutofit/>
          </a:bodyPr>
          <a:lstStyle/>
          <a:p>
            <a:r>
              <a:rPr lang="en-US" sz="2800" dirty="0"/>
              <a:t>Warning:</a:t>
            </a:r>
          </a:p>
          <a:p>
            <a:r>
              <a:rPr lang="en-US" sz="2800" dirty="0"/>
              <a:t>The Puck </a:t>
            </a:r>
            <a:r>
              <a:rPr lang="en-US" sz="2800" b="1" dirty="0"/>
              <a:t>does not broadcast Bluetooth</a:t>
            </a:r>
            <a:r>
              <a:rPr lang="en-US" sz="2800" dirty="0"/>
              <a:t> when it is </a:t>
            </a:r>
            <a:r>
              <a:rPr lang="en-US" sz="2800" b="1" dirty="0"/>
              <a:t>connected to the PC</a:t>
            </a:r>
          </a:p>
          <a:p>
            <a:r>
              <a:rPr lang="en-US" sz="2800" dirty="0"/>
              <a:t>You need to disconnect from the PC (Click the Connect button on the top left of the IDE)</a:t>
            </a:r>
            <a:r>
              <a:rPr lang="en-MY" sz="2800" dirty="0"/>
              <a:t> before the Puck will start to broadcast Bluetooth signal</a:t>
            </a:r>
            <a:endParaRPr lang="en-US" sz="2500" dirty="0"/>
          </a:p>
          <a:p>
            <a:endParaRPr lang="en-US" sz="2800" dirty="0">
              <a:sym typeface="Wingdings"/>
            </a:endParaRPr>
          </a:p>
          <a:p>
            <a:endParaRPr lang="en-MY" sz="2600" dirty="0"/>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Exercise (3)</a:t>
            </a:r>
          </a:p>
        </p:txBody>
      </p:sp>
      <p:pic>
        <p:nvPicPr>
          <p:cNvPr id="9" name="Picture 8"/>
          <p:cNvPicPr>
            <a:picLocks noChangeAspect="1"/>
          </p:cNvPicPr>
          <p:nvPr/>
        </p:nvPicPr>
        <p:blipFill>
          <a:blip r:embed="rId4"/>
          <a:stretch>
            <a:fillRect/>
          </a:stretch>
        </p:blipFill>
        <p:spPr>
          <a:xfrm>
            <a:off x="328676" y="4329129"/>
            <a:ext cx="5109703" cy="2176601"/>
          </a:xfrm>
          <a:prstGeom prst="rect">
            <a:avLst/>
          </a:prstGeom>
        </p:spPr>
      </p:pic>
      <p:sp>
        <p:nvSpPr>
          <p:cNvPr id="7" name="Content Placeholder 2"/>
          <p:cNvSpPr txBox="1">
            <a:spLocks/>
          </p:cNvSpPr>
          <p:nvPr/>
        </p:nvSpPr>
        <p:spPr>
          <a:xfrm>
            <a:off x="5642157" y="4032352"/>
            <a:ext cx="3187049" cy="234096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600" dirty="0">
                <a:sym typeface="Wingdings"/>
              </a:rPr>
              <a:t>Also the </a:t>
            </a:r>
            <a:r>
              <a:rPr lang="en-US" sz="2600" b="1" dirty="0">
                <a:sym typeface="Wingdings"/>
              </a:rPr>
              <a:t>max message length </a:t>
            </a:r>
            <a:r>
              <a:rPr lang="en-US" sz="2600" dirty="0">
                <a:sym typeface="Wingdings"/>
              </a:rPr>
              <a:t>for a Bluetooth message is </a:t>
            </a:r>
            <a:r>
              <a:rPr lang="en-US" sz="2600" b="1" dirty="0">
                <a:sym typeface="Wingdings"/>
              </a:rPr>
              <a:t>31 bytes</a:t>
            </a:r>
            <a:r>
              <a:rPr lang="en-US" sz="2600" dirty="0">
                <a:sym typeface="Wingdings"/>
              </a:rPr>
              <a:t> (Bluetooth 4.2) </a:t>
            </a:r>
          </a:p>
          <a:p>
            <a:endParaRPr lang="en-MY" sz="2600" dirty="0"/>
          </a:p>
        </p:txBody>
      </p:sp>
      <p:sp>
        <p:nvSpPr>
          <p:cNvPr id="10" name="Rectangle 9"/>
          <p:cNvSpPr/>
          <p:nvPr/>
        </p:nvSpPr>
        <p:spPr>
          <a:xfrm>
            <a:off x="0" y="0"/>
            <a:ext cx="2728952" cy="1015663"/>
          </a:xfrm>
          <a:prstGeom prst="rect">
            <a:avLst/>
          </a:prstGeom>
        </p:spPr>
        <p:txBody>
          <a:bodyPr wrap="none">
            <a:spAutoFit/>
          </a:bodyPr>
          <a:lstStyle/>
          <a:p>
            <a:r>
              <a:rPr lang="en-MY" sz="3000" b="1" dirty="0"/>
              <a:t>Training Codes:</a:t>
            </a:r>
          </a:p>
          <a:p>
            <a:r>
              <a:rPr lang="en-MY" sz="3000" u="sng" dirty="0">
                <a:solidFill>
                  <a:schemeClr val="accent1"/>
                </a:solidFill>
              </a:rPr>
              <a:t>goo.gl/YG165W</a:t>
            </a:r>
          </a:p>
        </p:txBody>
      </p:sp>
    </p:spTree>
    <p:extLst>
      <p:ext uri="{BB962C8B-B14F-4D97-AF65-F5344CB8AC3E}">
        <p14:creationId xmlns:p14="http://schemas.microsoft.com/office/powerpoint/2010/main" val="4095804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681658" y="1441312"/>
            <a:ext cx="7886700" cy="4351338"/>
          </a:xfrm>
        </p:spPr>
        <p:txBody>
          <a:bodyPr>
            <a:normAutofit/>
          </a:bodyPr>
          <a:lstStyle/>
          <a:p>
            <a:r>
              <a:rPr lang="en-US" sz="2600" dirty="0"/>
              <a:t>Connectivity: Able to communicate with another device, preferably using Bluetooth 5 with improved connectivity</a:t>
            </a:r>
          </a:p>
          <a:p>
            <a:r>
              <a:rPr lang="en-US" sz="2600" dirty="0"/>
              <a:t>Heterogeneity: Able to interact with other devices or service platforms through different network</a:t>
            </a:r>
          </a:p>
          <a:p>
            <a:r>
              <a:rPr lang="en-US" sz="2600" dirty="0"/>
              <a:t>Durability: Able to withstand physical environment conditions and long battery life</a:t>
            </a:r>
          </a:p>
          <a:p>
            <a:r>
              <a:rPr lang="en-US" sz="2600" dirty="0"/>
              <a:t>Physical safety: Hard to tamper device / damage users</a:t>
            </a:r>
          </a:p>
          <a:p>
            <a:r>
              <a:rPr lang="en-US" sz="2600" dirty="0"/>
              <a:t>Easy to program and deploy</a:t>
            </a:r>
          </a:p>
        </p:txBody>
      </p:sp>
      <p:sp>
        <p:nvSpPr>
          <p:cNvPr id="5"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err="1"/>
              <a:t>IoT</a:t>
            </a:r>
            <a:r>
              <a:rPr lang="en-MY" sz="4000" dirty="0"/>
              <a:t> Controller: Characteristics</a:t>
            </a:r>
          </a:p>
        </p:txBody>
      </p:sp>
    </p:spTree>
    <p:extLst>
      <p:ext uri="{BB962C8B-B14F-4D97-AF65-F5344CB8AC3E}">
        <p14:creationId xmlns:p14="http://schemas.microsoft.com/office/powerpoint/2010/main" val="2336897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628650" y="1232452"/>
            <a:ext cx="7886700" cy="5340626"/>
          </a:xfrm>
        </p:spPr>
        <p:txBody>
          <a:bodyPr>
            <a:normAutofit/>
          </a:bodyPr>
          <a:lstStyle/>
          <a:p>
            <a:r>
              <a:rPr lang="en-US" sz="2600" dirty="0"/>
              <a:t>Some considerations:</a:t>
            </a:r>
          </a:p>
          <a:p>
            <a:pPr lvl="1"/>
            <a:r>
              <a:rPr lang="en-US" sz="2600" dirty="0"/>
              <a:t>Inconspicuous / size</a:t>
            </a:r>
          </a:p>
          <a:p>
            <a:pPr lvl="1"/>
            <a:r>
              <a:rPr lang="en-US" sz="2600" dirty="0"/>
              <a:t>Range</a:t>
            </a:r>
          </a:p>
          <a:p>
            <a:pPr lvl="1"/>
            <a:r>
              <a:rPr lang="en-US" sz="2600" dirty="0"/>
              <a:t>Bluetooth Mesh support</a:t>
            </a:r>
          </a:p>
          <a:p>
            <a:pPr lvl="1"/>
            <a:r>
              <a:rPr lang="en-US" sz="2600" dirty="0"/>
              <a:t>Battery Life</a:t>
            </a:r>
          </a:p>
          <a:p>
            <a:pPr marL="342900" lvl="1" indent="0">
              <a:buNone/>
            </a:pPr>
            <a:endParaRPr lang="en-US" sz="2600" dirty="0"/>
          </a:p>
          <a:p>
            <a:r>
              <a:rPr lang="en-US" sz="2600" dirty="0"/>
              <a:t>Open source hardware design means we can replicate the design and manufacture ourselves to reduce cost</a:t>
            </a:r>
          </a:p>
          <a:p>
            <a:endParaRPr lang="en-US" sz="2600" dirty="0"/>
          </a:p>
          <a:p>
            <a:r>
              <a:rPr lang="en-US" sz="2600" dirty="0"/>
              <a:t>Other Bluetooth beacons can be used as substitute</a:t>
            </a:r>
          </a:p>
          <a:p>
            <a:endParaRPr lang="en-US" sz="2600" dirty="0"/>
          </a:p>
          <a:p>
            <a:r>
              <a:rPr lang="en-US" sz="2600" dirty="0"/>
              <a:t>More testing required </a:t>
            </a:r>
          </a:p>
          <a:p>
            <a:endParaRPr lang="en-US" sz="2600" dirty="0"/>
          </a:p>
        </p:txBody>
      </p:sp>
      <p:sp>
        <p:nvSpPr>
          <p:cNvPr id="7"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Conclusion</a:t>
            </a:r>
          </a:p>
        </p:txBody>
      </p:sp>
    </p:spTree>
    <p:extLst>
      <p:ext uri="{BB962C8B-B14F-4D97-AF65-F5344CB8AC3E}">
        <p14:creationId xmlns:p14="http://schemas.microsoft.com/office/powerpoint/2010/main" val="3182215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map&#10;&#10;Description generated with high confidence"/>
          <p:cNvPicPr>
            <a:picLocks noChangeAspect="1"/>
          </p:cNvPicPr>
          <p:nvPr/>
        </p:nvPicPr>
        <p:blipFill rotWithShape="1">
          <a:blip r:embed="rId2"/>
          <a:srcRect l="15171" t="9091" r="29677" b="-1"/>
          <a:stretch/>
        </p:blipFill>
        <p:spPr>
          <a:xfrm>
            <a:off x="20" y="10"/>
            <a:ext cx="9143980" cy="6857990"/>
          </a:xfrm>
          <a:prstGeom prst="rect">
            <a:avLst/>
          </a:prstGeom>
        </p:spPr>
      </p:pic>
      <p:sp>
        <p:nvSpPr>
          <p:cNvPr id="16"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3764613"/>
            <a:ext cx="4107942" cy="225621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ctrTitle"/>
          </p:nvPr>
        </p:nvSpPr>
        <p:spPr>
          <a:xfrm>
            <a:off x="480059" y="3929204"/>
            <a:ext cx="3458199" cy="1206776"/>
          </a:xfrm>
        </p:spPr>
        <p:txBody>
          <a:bodyPr>
            <a:normAutofit/>
          </a:bodyPr>
          <a:lstStyle/>
          <a:p>
            <a:pPr algn="l"/>
            <a:r>
              <a:rPr lang="en-MY" sz="3600"/>
              <a:t>Thank You</a:t>
            </a:r>
          </a:p>
        </p:txBody>
      </p:sp>
      <p:sp>
        <p:nvSpPr>
          <p:cNvPr id="3" name="Subtitle 2"/>
          <p:cNvSpPr>
            <a:spLocks noGrp="1"/>
          </p:cNvSpPr>
          <p:nvPr>
            <p:ph type="subTitle" idx="1"/>
          </p:nvPr>
        </p:nvSpPr>
        <p:spPr>
          <a:xfrm>
            <a:off x="480059" y="5135981"/>
            <a:ext cx="3458200" cy="713464"/>
          </a:xfrm>
        </p:spPr>
        <p:txBody>
          <a:bodyPr>
            <a:normAutofit/>
          </a:bodyPr>
          <a:lstStyle/>
          <a:p>
            <a:pPr algn="l"/>
            <a:endParaRPr lang="en-MY" sz="1400" dirty="0"/>
          </a:p>
        </p:txBody>
      </p:sp>
    </p:spTree>
    <p:extLst>
      <p:ext uri="{BB962C8B-B14F-4D97-AF65-F5344CB8AC3E}">
        <p14:creationId xmlns:p14="http://schemas.microsoft.com/office/powerpoint/2010/main" val="4074610494"/>
      </p:ext>
    </p:extLst>
  </p:cSld>
  <p:clrMapOvr>
    <a:overrideClrMapping bg1="dk1" tx1="lt1" bg2="dk2" tx2="lt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Content Placeholder 2"/>
          <p:cNvSpPr>
            <a:spLocks noGrp="1"/>
          </p:cNvSpPr>
          <p:nvPr>
            <p:ph idx="1"/>
          </p:nvPr>
        </p:nvSpPr>
        <p:spPr>
          <a:xfrm>
            <a:off x="842807" y="1149555"/>
            <a:ext cx="7492810" cy="4297087"/>
          </a:xfrm>
        </p:spPr>
        <p:txBody>
          <a:bodyPr>
            <a:normAutofit/>
          </a:bodyPr>
          <a:lstStyle/>
          <a:p>
            <a:r>
              <a:rPr lang="en-MY" sz="2500" dirty="0" err="1"/>
              <a:t>IoT_Innovation</a:t>
            </a:r>
            <a:r>
              <a:rPr lang="en-MY" sz="2500" dirty="0"/>
              <a:t> – Puck.js – Part 1.pptx (Lee Han Cheng)</a:t>
            </a:r>
          </a:p>
          <a:p>
            <a:r>
              <a:rPr lang="en-MY" sz="2500" dirty="0" err="1"/>
              <a:t>IoT_Innovation</a:t>
            </a:r>
            <a:r>
              <a:rPr lang="en-MY" sz="2500" dirty="0"/>
              <a:t> – Puck.js – Part 2.pptx (</a:t>
            </a:r>
            <a:r>
              <a:rPr lang="en-MY" sz="2500" dirty="0" err="1"/>
              <a:t>Dinh</a:t>
            </a:r>
            <a:r>
              <a:rPr lang="en-MY" sz="2500" dirty="0"/>
              <a:t>)</a:t>
            </a:r>
          </a:p>
          <a:p>
            <a:r>
              <a:rPr lang="en-US" sz="2500" dirty="0"/>
              <a:t>[PPT] NEA </a:t>
            </a:r>
            <a:r>
              <a:rPr lang="en-US" sz="2500" dirty="0" err="1"/>
              <a:t>Gravitrap</a:t>
            </a:r>
            <a:r>
              <a:rPr lang="en-US" sz="2500" dirty="0"/>
              <a:t> Water Level Sensing Project.pptx (Ting Yi)</a:t>
            </a:r>
            <a:endParaRPr lang="en-MY" sz="2500" dirty="0"/>
          </a:p>
          <a:p>
            <a:r>
              <a:rPr lang="en-MY" sz="2500" dirty="0">
                <a:hlinkClick r:id="rId3"/>
              </a:rPr>
              <a:t>https://www.espruino.com/Puck.js</a:t>
            </a:r>
            <a:r>
              <a:rPr lang="en-MY" sz="2500" dirty="0"/>
              <a:t> </a:t>
            </a:r>
          </a:p>
        </p:txBody>
      </p:sp>
      <p:sp>
        <p:nvSpPr>
          <p:cNvPr id="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References</a:t>
            </a:r>
          </a:p>
        </p:txBody>
      </p:sp>
    </p:spTree>
    <p:extLst>
      <p:ext uri="{BB962C8B-B14F-4D97-AF65-F5344CB8AC3E}">
        <p14:creationId xmlns:p14="http://schemas.microsoft.com/office/powerpoint/2010/main" val="28708415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MY"/>
          </a:p>
        </p:txBody>
      </p:sp>
      <p:sp>
        <p:nvSpPr>
          <p:cNvPr id="3" name="Subtitle 2"/>
          <p:cNvSpPr>
            <a:spLocks noGrp="1"/>
          </p:cNvSpPr>
          <p:nvPr>
            <p:ph type="subTitle" idx="1"/>
          </p:nvPr>
        </p:nvSpPr>
        <p:spPr/>
        <p:txBody>
          <a:bodyPr/>
          <a:lstStyle/>
          <a:p>
            <a:endParaRPr lang="en-MY"/>
          </a:p>
        </p:txBody>
      </p:sp>
    </p:spTree>
    <p:extLst>
      <p:ext uri="{BB962C8B-B14F-4D97-AF65-F5344CB8AC3E}">
        <p14:creationId xmlns:p14="http://schemas.microsoft.com/office/powerpoint/2010/main" val="19886783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7" y="1083295"/>
            <a:ext cx="7127486" cy="4999454"/>
          </a:xfrm>
        </p:spPr>
        <p:txBody>
          <a:bodyPr>
            <a:normAutofit/>
          </a:bodyPr>
          <a:lstStyle/>
          <a:p>
            <a:r>
              <a:rPr lang="en-MY" sz="2500" dirty="0"/>
              <a:t>Magnetometer (Carpark)</a:t>
            </a:r>
          </a:p>
          <a:p>
            <a:pPr lvl="1"/>
            <a:r>
              <a:rPr lang="en-MY" sz="2200" dirty="0"/>
              <a:t>Current testing requires moving the Puck (Car is stationary) which will affect the reading</a:t>
            </a:r>
          </a:p>
          <a:p>
            <a:pPr lvl="1"/>
            <a:endParaRPr lang="en-MY" sz="2200" dirty="0"/>
          </a:p>
          <a:p>
            <a:endParaRPr lang="en-MY" sz="2500" dirty="0"/>
          </a:p>
          <a:p>
            <a:endParaRPr lang="en-MY" sz="2500" dirty="0"/>
          </a:p>
          <a:p>
            <a:endParaRPr lang="en-MY" sz="2500" dirty="0"/>
          </a:p>
          <a:p>
            <a:pPr marL="0" indent="0">
              <a:buNone/>
            </a:pPr>
            <a:endParaRPr lang="en-MY" sz="2500" dirty="0"/>
          </a:p>
          <a:p>
            <a:endParaRPr lang="en-MY" sz="2200" dirty="0"/>
          </a:p>
          <a:p>
            <a:pPr marL="0" indent="0">
              <a:buNone/>
            </a:pPr>
            <a:endParaRPr lang="en-MY" sz="2500" dirty="0"/>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Untested Functionalities</a:t>
            </a:r>
          </a:p>
        </p:txBody>
      </p:sp>
      <p:pic>
        <p:nvPicPr>
          <p:cNvPr id="6" name="Picture 5" descr="A close up of a car&#10;&#10;Description generated with very high confidence"/>
          <p:cNvPicPr>
            <a:picLocks noChangeAspect="1"/>
          </p:cNvPicPr>
          <p:nvPr/>
        </p:nvPicPr>
        <p:blipFill>
          <a:blip r:embed="rId3"/>
          <a:stretch>
            <a:fillRect/>
          </a:stretch>
        </p:blipFill>
        <p:spPr>
          <a:xfrm>
            <a:off x="1325217" y="2243759"/>
            <a:ext cx="6467061" cy="3637722"/>
          </a:xfrm>
          <a:prstGeom prst="rect">
            <a:avLst/>
          </a:prstGeom>
        </p:spPr>
      </p:pic>
    </p:spTree>
    <p:extLst>
      <p:ext uri="{BB962C8B-B14F-4D97-AF65-F5344CB8AC3E}">
        <p14:creationId xmlns:p14="http://schemas.microsoft.com/office/powerpoint/2010/main" val="241701947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842806" y="1083294"/>
            <a:ext cx="2324463" cy="5251245"/>
          </a:xfrm>
        </p:spPr>
        <p:txBody>
          <a:bodyPr>
            <a:normAutofit/>
          </a:bodyPr>
          <a:lstStyle/>
          <a:p>
            <a:pPr marL="0" indent="0">
              <a:buNone/>
            </a:pPr>
            <a:endParaRPr lang="en-MY" sz="2500" dirty="0"/>
          </a:p>
          <a:p>
            <a:r>
              <a:rPr lang="en-MY" sz="2500" dirty="0"/>
              <a:t>Infrared (IR)</a:t>
            </a:r>
          </a:p>
          <a:p>
            <a:pPr lvl="1"/>
            <a:r>
              <a:rPr lang="en-MY" sz="2200" dirty="0"/>
              <a:t>Control IR-enabled lights/TV</a:t>
            </a:r>
          </a:p>
          <a:p>
            <a:endParaRPr lang="en-MY" sz="2500" dirty="0"/>
          </a:p>
          <a:p>
            <a:endParaRPr lang="en-MY" sz="2500" dirty="0"/>
          </a:p>
          <a:p>
            <a:pPr marL="0" indent="0">
              <a:buNone/>
            </a:pPr>
            <a:endParaRPr lang="en-MY" sz="2500" dirty="0"/>
          </a:p>
          <a:p>
            <a:r>
              <a:rPr lang="en-MY" sz="2500" dirty="0"/>
              <a:t>GPIO Pins</a:t>
            </a:r>
          </a:p>
          <a:p>
            <a:pPr lvl="1"/>
            <a:r>
              <a:rPr lang="en-MY" sz="2200" dirty="0"/>
              <a:t>Detect if buckle of gun holster is open</a:t>
            </a:r>
          </a:p>
          <a:p>
            <a:endParaRPr lang="en-MY" sz="2500" dirty="0"/>
          </a:p>
          <a:p>
            <a:endParaRPr lang="en-MY" sz="2200" dirty="0"/>
          </a:p>
          <a:p>
            <a:pPr marL="0" indent="0">
              <a:buNone/>
            </a:pPr>
            <a:endParaRPr lang="en-MY" sz="2500" dirty="0"/>
          </a:p>
          <a:p>
            <a:endParaRPr lang="en-MY" sz="2500" dirty="0"/>
          </a:p>
        </p:txBody>
      </p:sp>
      <p:sp>
        <p:nvSpPr>
          <p:cNvPr id="18"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Untested Functionalities</a:t>
            </a:r>
          </a:p>
        </p:txBody>
      </p:sp>
      <p:pic>
        <p:nvPicPr>
          <p:cNvPr id="2" name="Picture 1"/>
          <p:cNvPicPr>
            <a:picLocks noChangeAspect="1"/>
          </p:cNvPicPr>
          <p:nvPr/>
        </p:nvPicPr>
        <p:blipFill rotWithShape="1">
          <a:blip r:embed="rId3"/>
          <a:srcRect l="19565" t="17436" r="32319" b="20834"/>
          <a:stretch/>
        </p:blipFill>
        <p:spPr>
          <a:xfrm>
            <a:off x="3087756" y="1046922"/>
            <a:ext cx="4399722" cy="3008244"/>
          </a:xfrm>
          <a:prstGeom prst="rect">
            <a:avLst/>
          </a:prstGeom>
        </p:spPr>
      </p:pic>
      <p:pic>
        <p:nvPicPr>
          <p:cNvPr id="5" name="Picture 4"/>
          <p:cNvPicPr>
            <a:picLocks noChangeAspect="1"/>
          </p:cNvPicPr>
          <p:nvPr/>
        </p:nvPicPr>
        <p:blipFill rotWithShape="1">
          <a:blip r:embed="rId4"/>
          <a:srcRect l="24891" t="35082" r="12500" b="15027"/>
          <a:stretch/>
        </p:blipFill>
        <p:spPr>
          <a:xfrm>
            <a:off x="3140767" y="4174435"/>
            <a:ext cx="2888973" cy="2302151"/>
          </a:xfrm>
          <a:prstGeom prst="rect">
            <a:avLst/>
          </a:prstGeom>
        </p:spPr>
      </p:pic>
    </p:spTree>
    <p:extLst>
      <p:ext uri="{BB962C8B-B14F-4D97-AF65-F5344CB8AC3E}">
        <p14:creationId xmlns:p14="http://schemas.microsoft.com/office/powerpoint/2010/main" val="3855978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655154" y="1242530"/>
            <a:ext cx="7886700" cy="4351338"/>
          </a:xfrm>
        </p:spPr>
        <p:txBody>
          <a:bodyPr>
            <a:normAutofit/>
          </a:bodyPr>
          <a:lstStyle/>
          <a:p>
            <a:r>
              <a:rPr lang="en-US" sz="2600" dirty="0"/>
              <a:t>Designed for </a:t>
            </a:r>
            <a:r>
              <a:rPr lang="en-US" sz="2600" dirty="0" err="1"/>
              <a:t>IoT</a:t>
            </a:r>
            <a:endParaRPr lang="en-US" sz="2600" dirty="0"/>
          </a:p>
          <a:p>
            <a:r>
              <a:rPr lang="en-US" sz="2600" dirty="0"/>
              <a:t>Low energy (LE) </a:t>
            </a:r>
            <a:r>
              <a:rPr lang="mr-IN" sz="2600" dirty="0"/>
              <a:t>–</a:t>
            </a:r>
            <a:r>
              <a:rPr lang="en-US" sz="2600" dirty="0"/>
              <a:t> reduce power consumption</a:t>
            </a:r>
          </a:p>
          <a:p>
            <a:r>
              <a:rPr lang="en-US" sz="2600" dirty="0"/>
              <a:t>Uses mesh network topology </a:t>
            </a:r>
            <a:r>
              <a:rPr lang="mr-IN" sz="2600" dirty="0"/>
              <a:t>–</a:t>
            </a:r>
            <a:r>
              <a:rPr lang="en-US" sz="2600" dirty="0"/>
              <a:t> making </a:t>
            </a:r>
            <a:r>
              <a:rPr lang="en-US" sz="2600" dirty="0" err="1"/>
              <a:t>IoT</a:t>
            </a:r>
            <a:r>
              <a:rPr lang="en-US" sz="2600" dirty="0"/>
              <a:t> scalable, no need to worry about range of Bluetooth</a:t>
            </a:r>
          </a:p>
        </p:txBody>
      </p:sp>
      <p:pic>
        <p:nvPicPr>
          <p:cNvPr id="5124" name="Picture 4" descr="mage result for bluetooth mesh networ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5131" y="3076894"/>
            <a:ext cx="6380821" cy="2820323"/>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Bluetooth 5</a:t>
            </a:r>
          </a:p>
        </p:txBody>
      </p:sp>
    </p:spTree>
    <p:extLst>
      <p:ext uri="{BB962C8B-B14F-4D97-AF65-F5344CB8AC3E}">
        <p14:creationId xmlns:p14="http://schemas.microsoft.com/office/powerpoint/2010/main" val="1561840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588893" y="1322043"/>
            <a:ext cx="7886700" cy="4351338"/>
          </a:xfrm>
        </p:spPr>
        <p:txBody>
          <a:bodyPr>
            <a:normAutofit/>
          </a:bodyPr>
          <a:lstStyle/>
          <a:p>
            <a:r>
              <a:rPr lang="en-US" sz="2600" dirty="0"/>
              <a:t>Up to 2x bandwidth with low energy </a:t>
            </a:r>
          </a:p>
          <a:p>
            <a:pPr lvl="1"/>
            <a:r>
              <a:rPr lang="en-US" sz="2600" dirty="0"/>
              <a:t>From 1Mbps to 2Mbps</a:t>
            </a:r>
          </a:p>
          <a:p>
            <a:r>
              <a:rPr lang="en-US" sz="2600" dirty="0"/>
              <a:t>Up to 4x range with low energy </a:t>
            </a:r>
          </a:p>
          <a:p>
            <a:pPr lvl="1"/>
            <a:r>
              <a:rPr lang="en-US" sz="2600" dirty="0"/>
              <a:t>From ~80m to ~200m</a:t>
            </a:r>
          </a:p>
          <a:p>
            <a:r>
              <a:rPr lang="en-US" sz="2600" dirty="0"/>
              <a:t>Up to 8x broadcasting message capacity</a:t>
            </a:r>
          </a:p>
          <a:p>
            <a:pPr lvl="1"/>
            <a:r>
              <a:rPr lang="en-US" sz="2600" dirty="0"/>
              <a:t>From 31 bytes to 255 bytes</a:t>
            </a:r>
          </a:p>
          <a:p>
            <a:r>
              <a:rPr lang="en-US" sz="2600" dirty="0"/>
              <a:t>Interoperability improvement: communication between compatible profiles</a:t>
            </a:r>
          </a:p>
          <a:p>
            <a:r>
              <a:rPr lang="en-US" sz="2600" dirty="0"/>
              <a:t>Backwards compatible</a:t>
            </a:r>
          </a:p>
        </p:txBody>
      </p:sp>
      <p:sp>
        <p:nvSpPr>
          <p:cNvPr id="5" name="Title 1"/>
          <p:cNvSpPr txBox="1">
            <a:spLocks/>
          </p:cNvSpPr>
          <p:nvPr/>
        </p:nvSpPr>
        <p:spPr>
          <a:xfrm>
            <a:off x="856060" y="393231"/>
            <a:ext cx="7429499" cy="60068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MY" sz="4000" dirty="0"/>
              <a:t>Bluetooth 5 VS Bluetooth 4.2</a:t>
            </a:r>
          </a:p>
        </p:txBody>
      </p:sp>
    </p:spTree>
    <p:extLst>
      <p:ext uri="{BB962C8B-B14F-4D97-AF65-F5344CB8AC3E}">
        <p14:creationId xmlns:p14="http://schemas.microsoft.com/office/powerpoint/2010/main" val="1017115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856060" y="393231"/>
            <a:ext cx="7429499" cy="600682"/>
          </a:xfrm>
        </p:spPr>
        <p:txBody>
          <a:bodyPr>
            <a:noAutofit/>
          </a:bodyPr>
          <a:lstStyle/>
          <a:p>
            <a:pPr algn="ctr"/>
            <a:r>
              <a:rPr lang="en-MY" sz="4000" dirty="0"/>
              <a:t>What is Puck.JS?</a:t>
            </a:r>
          </a:p>
        </p:txBody>
      </p:sp>
      <p:sp>
        <p:nvSpPr>
          <p:cNvPr id="3" name="Content Placeholder 2"/>
          <p:cNvSpPr>
            <a:spLocks noGrp="1"/>
          </p:cNvSpPr>
          <p:nvPr>
            <p:ph idx="1"/>
          </p:nvPr>
        </p:nvSpPr>
        <p:spPr>
          <a:xfrm>
            <a:off x="816303" y="1379094"/>
            <a:ext cx="3888218" cy="3126645"/>
          </a:xfrm>
        </p:spPr>
        <p:txBody>
          <a:bodyPr>
            <a:normAutofit/>
          </a:bodyPr>
          <a:lstStyle/>
          <a:p>
            <a:r>
              <a:rPr lang="en-MY" sz="2600" dirty="0"/>
              <a:t>A programmable “button”</a:t>
            </a:r>
          </a:p>
          <a:p>
            <a:r>
              <a:rPr lang="en-MY" sz="2600" dirty="0"/>
              <a:t>Contains many sensors, LEDs and GPIO pins</a:t>
            </a:r>
          </a:p>
          <a:p>
            <a:r>
              <a:rPr lang="en-MY" sz="2600" dirty="0"/>
              <a:t>Supports Physical Web, Web Bluetooth, NFC, </a:t>
            </a:r>
          </a:p>
          <a:p>
            <a:r>
              <a:rPr lang="en-MY" sz="2600" dirty="0"/>
              <a:t>Bluetooth 5 Ready</a:t>
            </a:r>
          </a:p>
          <a:p>
            <a:r>
              <a:rPr lang="en-MY" sz="2600" dirty="0"/>
              <a:t>Open source</a:t>
            </a:r>
          </a:p>
        </p:txBody>
      </p:sp>
      <p:sp>
        <p:nvSpPr>
          <p:cNvPr id="4" name="Subtitle 2"/>
          <p:cNvSpPr txBox="1">
            <a:spLocks/>
          </p:cNvSpPr>
          <p:nvPr/>
        </p:nvSpPr>
        <p:spPr>
          <a:xfrm>
            <a:off x="0" y="6450496"/>
            <a:ext cx="9144000" cy="40750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MY" sz="1900" dirty="0">
                <a:hlinkClick r:id="rId3"/>
              </a:rPr>
              <a:t>https://www.kickstarter.com/projects/gfw/puckjs-the-ground-breaking-bluetooth-beacon</a:t>
            </a:r>
            <a:r>
              <a:rPr lang="en-MY" sz="1900" dirty="0"/>
              <a:t> </a:t>
            </a:r>
          </a:p>
        </p:txBody>
      </p:sp>
      <p:pic>
        <p:nvPicPr>
          <p:cNvPr id="6" name="Picture 5" descr="A picture containing indoor, sitting, table, board&#10;&#10;Description generated with high confidence"/>
          <p:cNvPicPr>
            <a:picLocks noChangeAspect="1"/>
          </p:cNvPicPr>
          <p:nvPr/>
        </p:nvPicPr>
        <p:blipFill rotWithShape="1">
          <a:blip r:embed="rId4"/>
          <a:srcRect l="16522" r="23334"/>
          <a:stretch/>
        </p:blipFill>
        <p:spPr>
          <a:xfrm>
            <a:off x="4823792" y="1219200"/>
            <a:ext cx="3613296" cy="3379303"/>
          </a:xfrm>
          <a:prstGeom prst="rect">
            <a:avLst/>
          </a:prstGeom>
        </p:spPr>
      </p:pic>
      <p:sp>
        <p:nvSpPr>
          <p:cNvPr id="9" name="Title 1"/>
          <p:cNvSpPr txBox="1">
            <a:spLocks/>
          </p:cNvSpPr>
          <p:nvPr/>
        </p:nvSpPr>
        <p:spPr>
          <a:xfrm>
            <a:off x="490331" y="4667057"/>
            <a:ext cx="8189844"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MY" dirty="0"/>
              <a:t>Basically a Compact, Cooler-looking Arduino Board + Sensors</a:t>
            </a:r>
          </a:p>
        </p:txBody>
      </p:sp>
    </p:spTree>
    <p:extLst>
      <p:ext uri="{BB962C8B-B14F-4D97-AF65-F5344CB8AC3E}">
        <p14:creationId xmlns:p14="http://schemas.microsoft.com/office/powerpoint/2010/main" val="1599574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owerpoint Template Design White BG-02-01.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Content Placeholder 2"/>
          <p:cNvSpPr txBox="1">
            <a:spLocks/>
          </p:cNvSpPr>
          <p:nvPr/>
        </p:nvSpPr>
        <p:spPr>
          <a:xfrm>
            <a:off x="575641" y="1417983"/>
            <a:ext cx="8268556" cy="45630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Hardware, Software, libraries and documentation are all Open Source</a:t>
            </a:r>
          </a:p>
          <a:p>
            <a:pPr lvl="1"/>
            <a:r>
              <a:rPr lang="en-US" dirty="0"/>
              <a:t>Can replicate the design</a:t>
            </a:r>
          </a:p>
          <a:p>
            <a:pPr lvl="1"/>
            <a:r>
              <a:rPr lang="en-US" dirty="0"/>
              <a:t>Use cheaper hardware/manufacturers</a:t>
            </a:r>
          </a:p>
          <a:p>
            <a:r>
              <a:rPr lang="en-US" dirty="0"/>
              <a:t>Everyone can contribute</a:t>
            </a:r>
          </a:p>
          <a:p>
            <a:pPr lvl="1"/>
            <a:r>
              <a:rPr lang="en-US" dirty="0"/>
              <a:t>Report bugs and issues on the official forums.</a:t>
            </a:r>
          </a:p>
          <a:p>
            <a:pPr lvl="1"/>
            <a:r>
              <a:rPr lang="en-US" dirty="0"/>
              <a:t>The creator is very active in answering queries and suggest fixes for future patches</a:t>
            </a:r>
          </a:p>
          <a:p>
            <a:r>
              <a:rPr lang="en-US" dirty="0"/>
              <a:t>Weakness: Undocumented errors, Slow firmware update (dependent on one creator)</a:t>
            </a:r>
          </a:p>
        </p:txBody>
      </p:sp>
      <p:sp>
        <p:nvSpPr>
          <p:cNvPr id="12" name="Title 1"/>
          <p:cNvSpPr>
            <a:spLocks noGrp="1"/>
          </p:cNvSpPr>
          <p:nvPr>
            <p:ph type="title"/>
          </p:nvPr>
        </p:nvSpPr>
        <p:spPr>
          <a:xfrm>
            <a:off x="856060" y="393231"/>
            <a:ext cx="7429499" cy="600682"/>
          </a:xfrm>
        </p:spPr>
        <p:txBody>
          <a:bodyPr>
            <a:noAutofit/>
          </a:bodyPr>
          <a:lstStyle/>
          <a:p>
            <a:pPr algn="ctr"/>
            <a:r>
              <a:rPr lang="en-MY" sz="4000" dirty="0"/>
              <a:t>Open Source</a:t>
            </a:r>
          </a:p>
        </p:txBody>
      </p:sp>
      <p:sp>
        <p:nvSpPr>
          <p:cNvPr id="13" name="Content Placeholder 2"/>
          <p:cNvSpPr txBox="1">
            <a:spLocks/>
          </p:cNvSpPr>
          <p:nvPr/>
        </p:nvSpPr>
        <p:spPr>
          <a:xfrm>
            <a:off x="5591589" y="1524000"/>
            <a:ext cx="3115089" cy="30295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p:txBody>
      </p:sp>
    </p:spTree>
    <p:extLst>
      <p:ext uri="{BB962C8B-B14F-4D97-AF65-F5344CB8AC3E}">
        <p14:creationId xmlns:p14="http://schemas.microsoft.com/office/powerpoint/2010/main" val="68076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owerpoint Template Design White BG-02-01.jp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Inline image"/>
          <p:cNvPicPr>
            <a:picLocks noChangeAspect="1" noChangeArrowheads="1"/>
          </p:cNvPicPr>
          <p:nvPr/>
        </p:nvPicPr>
        <p:blipFill rotWithShape="1">
          <a:blip r:embed="rId3">
            <a:extLst>
              <a:ext uri="{28A0092B-C50C-407E-A947-70E740481C1C}">
                <a14:useLocalDpi xmlns:a14="http://schemas.microsoft.com/office/drawing/2010/main" val="0"/>
              </a:ext>
            </a:extLst>
          </a:blip>
          <a:srcRect t="19724" r="9288" b="11815"/>
          <a:stretch/>
        </p:blipFill>
        <p:spPr bwMode="auto">
          <a:xfrm>
            <a:off x="4339722" y="3458304"/>
            <a:ext cx="4514364" cy="2574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p:cNvPicPr>
            <a:picLocks noChangeAspect="1"/>
          </p:cNvPicPr>
          <p:nvPr/>
        </p:nvPicPr>
        <p:blipFill rotWithShape="1">
          <a:blip r:embed="rId4"/>
          <a:srcRect t="2202"/>
          <a:stretch/>
        </p:blipFill>
        <p:spPr>
          <a:xfrm>
            <a:off x="719904" y="3458304"/>
            <a:ext cx="3281082" cy="2695824"/>
          </a:xfrm>
          <a:prstGeom prst="rect">
            <a:avLst/>
          </a:prstGeom>
        </p:spPr>
      </p:pic>
      <p:sp>
        <p:nvSpPr>
          <p:cNvPr id="7" name="TextBox 6"/>
          <p:cNvSpPr txBox="1"/>
          <p:nvPr/>
        </p:nvSpPr>
        <p:spPr>
          <a:xfrm>
            <a:off x="809552" y="6150245"/>
            <a:ext cx="3101786" cy="430887"/>
          </a:xfrm>
          <a:prstGeom prst="rect">
            <a:avLst/>
          </a:prstGeom>
          <a:noFill/>
        </p:spPr>
        <p:txBody>
          <a:bodyPr wrap="square" rtlCol="0">
            <a:spAutoFit/>
          </a:bodyPr>
          <a:lstStyle/>
          <a:p>
            <a:pPr algn="ctr"/>
            <a:r>
              <a:rPr lang="en-US" sz="1100" dirty="0"/>
              <a:t>https://www.digikey.com/product-detail/en/panasonic-bsg/CR2032/P189-ND/31939</a:t>
            </a:r>
          </a:p>
        </p:txBody>
      </p:sp>
      <p:sp>
        <p:nvSpPr>
          <p:cNvPr id="9" name="TextBox 8"/>
          <p:cNvSpPr txBox="1"/>
          <p:nvPr/>
        </p:nvSpPr>
        <p:spPr>
          <a:xfrm>
            <a:off x="1906384" y="3142762"/>
            <a:ext cx="739140" cy="369332"/>
          </a:xfrm>
          <a:prstGeom prst="rect">
            <a:avLst/>
          </a:prstGeom>
          <a:noFill/>
        </p:spPr>
        <p:txBody>
          <a:bodyPr wrap="square" rtlCol="0">
            <a:spAutoFit/>
          </a:bodyPr>
          <a:lstStyle/>
          <a:p>
            <a:pPr algn="ctr"/>
            <a:r>
              <a:rPr lang="en-US" dirty="0"/>
              <a:t>USD</a:t>
            </a:r>
          </a:p>
        </p:txBody>
      </p:sp>
      <p:sp>
        <p:nvSpPr>
          <p:cNvPr id="11" name="Content Placeholder 2"/>
          <p:cNvSpPr txBox="1">
            <a:spLocks/>
          </p:cNvSpPr>
          <p:nvPr/>
        </p:nvSpPr>
        <p:spPr>
          <a:xfrm>
            <a:off x="575641" y="1255781"/>
            <a:ext cx="3824081"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Puck.js: 39.95 USD</a:t>
            </a:r>
          </a:p>
          <a:p>
            <a:r>
              <a:rPr lang="en-US" dirty="0"/>
              <a:t>Battery </a:t>
            </a:r>
          </a:p>
          <a:p>
            <a:pPr>
              <a:buFontTx/>
              <a:buChar char="-"/>
            </a:pPr>
            <a:r>
              <a:rPr lang="en-US" sz="2400" dirty="0"/>
              <a:t>CR2032 (225mAh) (20mm)</a:t>
            </a:r>
            <a:endParaRPr lang="en-US" dirty="0"/>
          </a:p>
        </p:txBody>
      </p:sp>
      <p:sp>
        <p:nvSpPr>
          <p:cNvPr id="12" name="Title 1"/>
          <p:cNvSpPr>
            <a:spLocks noGrp="1"/>
          </p:cNvSpPr>
          <p:nvPr>
            <p:ph type="title"/>
          </p:nvPr>
        </p:nvSpPr>
        <p:spPr>
          <a:xfrm>
            <a:off x="856060" y="393231"/>
            <a:ext cx="7429499" cy="600682"/>
          </a:xfrm>
        </p:spPr>
        <p:txBody>
          <a:bodyPr>
            <a:noAutofit/>
          </a:bodyPr>
          <a:lstStyle/>
          <a:p>
            <a:pPr algn="ctr"/>
            <a:r>
              <a:rPr lang="en-MY" sz="4000" dirty="0"/>
              <a:t>Cost</a:t>
            </a:r>
          </a:p>
        </p:txBody>
      </p:sp>
      <p:sp>
        <p:nvSpPr>
          <p:cNvPr id="13" name="Content Placeholder 2"/>
          <p:cNvSpPr txBox="1">
            <a:spLocks/>
          </p:cNvSpPr>
          <p:nvPr/>
        </p:nvSpPr>
        <p:spPr>
          <a:xfrm>
            <a:off x="5591589" y="1524000"/>
            <a:ext cx="3115089" cy="30295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p:txBody>
      </p:sp>
      <p:sp>
        <p:nvSpPr>
          <p:cNvPr id="5" name="Rectangle 4"/>
          <p:cNvSpPr/>
          <p:nvPr/>
        </p:nvSpPr>
        <p:spPr>
          <a:xfrm>
            <a:off x="5128592" y="1229193"/>
            <a:ext cx="3710608" cy="197870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en-US" sz="2400" dirty="0"/>
              <a:t>Battery life:</a:t>
            </a:r>
          </a:p>
          <a:p>
            <a:r>
              <a:rPr lang="en-US" sz="2400" dirty="0"/>
              <a:t>Best Case </a:t>
            </a:r>
          </a:p>
          <a:p>
            <a:r>
              <a:rPr lang="en-US" sz="2400" dirty="0"/>
              <a:t>11250 hours = 1.3 years</a:t>
            </a:r>
          </a:p>
          <a:p>
            <a:r>
              <a:rPr lang="en-US" sz="2000" dirty="0"/>
              <a:t>(Basic advertising only, does not use sensors or LED)</a:t>
            </a:r>
          </a:p>
        </p:txBody>
      </p:sp>
    </p:spTree>
    <p:extLst>
      <p:ext uri="{BB962C8B-B14F-4D97-AF65-F5344CB8AC3E}">
        <p14:creationId xmlns:p14="http://schemas.microsoft.com/office/powerpoint/2010/main" val="11035083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2050</TotalTime>
  <Words>2357</Words>
  <Application>Microsoft Office PowerPoint</Application>
  <PresentationFormat>On-screen Show (4:3)</PresentationFormat>
  <Paragraphs>352</Paragraphs>
  <Slides>45</Slides>
  <Notes>13</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Arial</vt:lpstr>
      <vt:lpstr>Calibri</vt:lpstr>
      <vt:lpstr>Calibri Light</vt:lpstr>
      <vt:lpstr>Consolas</vt:lpstr>
      <vt:lpstr>Mangal</vt:lpstr>
      <vt:lpstr>Wingdings</vt:lpstr>
      <vt:lpstr>Office Theme</vt:lpstr>
      <vt:lpstr>IoT &amp; Puck.js Training Course</vt:lpstr>
      <vt:lpstr>PowerPoint Presentation</vt:lpstr>
      <vt:lpstr>PowerPoint Presentation</vt:lpstr>
      <vt:lpstr>PowerPoint Presentation</vt:lpstr>
      <vt:lpstr>PowerPoint Presentation</vt:lpstr>
      <vt:lpstr>PowerPoint Presentation</vt:lpstr>
      <vt:lpstr>What is Puck.JS?</vt:lpstr>
      <vt:lpstr>Open Source</vt:lpstr>
      <vt:lpstr>Cost</vt:lpstr>
      <vt:lpstr>Cost – Other IoT beacons</vt:lpstr>
      <vt:lpstr>Sensors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Holster project</dc:title>
  <dc:creator>Tee Ting Yi</dc:creator>
  <cp:lastModifiedBy>Tee Ting Yi</cp:lastModifiedBy>
  <cp:revision>59</cp:revision>
  <dcterms:created xsi:type="dcterms:W3CDTF">2017-04-21T01:48:17Z</dcterms:created>
  <dcterms:modified xsi:type="dcterms:W3CDTF">2017-05-29T04:04:15Z</dcterms:modified>
</cp:coreProperties>
</file>

<file path=docProps/thumbnail.jpeg>
</file>